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60" r:id="rId5"/>
    <p:sldId id="261" r:id="rId6"/>
    <p:sldId id="259" r:id="rId7"/>
    <p:sldId id="271" r:id="rId8"/>
    <p:sldId id="272" r:id="rId9"/>
    <p:sldId id="273" r:id="rId10"/>
    <p:sldId id="274" r:id="rId11"/>
    <p:sldId id="275" r:id="rId12"/>
    <p:sldId id="276" r:id="rId13"/>
    <p:sldId id="277" r:id="rId14"/>
    <p:sldId id="278" r:id="rId15"/>
    <p:sldId id="279" r:id="rId16"/>
    <p:sldId id="280" r:id="rId17"/>
    <p:sldId id="281" r:id="rId18"/>
    <p:sldId id="282" r:id="rId19"/>
    <p:sldId id="283" r:id="rId20"/>
    <p:sldId id="284" r:id="rId21"/>
    <p:sldId id="289" r:id="rId22"/>
    <p:sldId id="290" r:id="rId23"/>
    <p:sldId id="291" r:id="rId24"/>
    <p:sldId id="292" r:id="rId25"/>
    <p:sldId id="293" r:id="rId26"/>
    <p:sldId id="294" r:id="rId27"/>
    <p:sldId id="295" r:id="rId28"/>
    <p:sldId id="296" r:id="rId29"/>
    <p:sldId id="286" r:id="rId30"/>
    <p:sldId id="287" r:id="rId31"/>
    <p:sldId id="288" r:id="rId32"/>
    <p:sldId id="268" r:id="rId33"/>
    <p:sldId id="269" r:id="rId34"/>
    <p:sldId id="270" r:id="rId3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1" d="100"/>
          <a:sy n="71" d="100"/>
        </p:scale>
        <p:origin x="696"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ru-RU"/>
              <a:t>Образец заголовка</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ru-RU"/>
              <a:t>Образец подзаголовка</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dirty="0"/>
              <a:t>1/4/2023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Панорамная фотография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ru-RU"/>
              <a:t>Образец заголовка</a:t>
            </a:r>
            <a:endParaRPr lang="en-US" dirty="0"/>
          </a:p>
        </p:txBody>
      </p:sp>
      <p:sp>
        <p:nvSpPr>
          <p:cNvPr id="3" name="Picture Placeholder 2"/>
          <p:cNvSpPr>
            <a:spLocks noGrp="1" noChangeAspect="1"/>
          </p:cNvSpPr>
          <p:nvPr>
            <p:ph type="pic" idx="1"/>
          </p:nvPr>
        </p:nvSpPr>
        <p:spPr>
          <a:xfrm>
            <a:off x="1154955" y="685799"/>
            <a:ext cx="8825658" cy="3640667"/>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ru-RU"/>
              <a:t>Вставка рисунка</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5" name="Date Placeholder 4"/>
          <p:cNvSpPr>
            <a:spLocks noGrp="1"/>
          </p:cNvSpPr>
          <p:nvPr>
            <p:ph type="dt" sz="half" idx="10"/>
          </p:nvPr>
        </p:nvSpPr>
        <p:spPr/>
        <p:txBody>
          <a:bodyPr/>
          <a:lstStyle/>
          <a:p>
            <a:fld id="{4509A250-FF31-4206-8172-F9D3106AACB1}" type="datetimeFigureOut">
              <a:rPr lang="en-US" dirty="0"/>
              <a:t>1/4/2023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Заголовок и подпись">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ru-RU"/>
              <a:t>Образец заголовка</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4" name="Date Placeholder 3"/>
          <p:cNvSpPr>
            <a:spLocks noGrp="1"/>
          </p:cNvSpPr>
          <p:nvPr>
            <p:ph type="dt" sz="half" idx="10"/>
          </p:nvPr>
        </p:nvSpPr>
        <p:spPr/>
        <p:txBody>
          <a:bodyPr/>
          <a:lstStyle/>
          <a:p>
            <a:fld id="{4509A250-FF31-4206-8172-F9D3106AACB1}" type="datetimeFigureOut">
              <a:rPr lang="en-US" dirty="0"/>
              <a:t>1/4/2023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Цитата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1574800" y="1447800"/>
            <a:ext cx="7999315" cy="2323374"/>
          </a:xfrm>
        </p:spPr>
        <p:txBody>
          <a:bodyPr/>
          <a:lstStyle>
            <a:lvl1pPr>
              <a:defRPr sz="4800"/>
            </a:lvl1pPr>
          </a:lstStyle>
          <a:p>
            <a:r>
              <a:rPr lang="ru-RU"/>
              <a:t>Образец заголовка</a:t>
            </a:r>
            <a:endParaRPr lang="en-US" dirty="0"/>
          </a:p>
        </p:txBody>
      </p:sp>
      <p:sp>
        <p:nvSpPr>
          <p:cNvPr id="14" name="Text Placeholder 3"/>
          <p:cNvSpPr>
            <a:spLocks noGrp="1"/>
          </p:cNvSpPr>
          <p:nvPr>
            <p:ph type="body" sz="half" idx="13"/>
          </p:nvPr>
        </p:nvSpPr>
        <p:spPr>
          <a:xfrm>
            <a:off x="1930400" y="3771174"/>
            <a:ext cx="7279649" cy="342174"/>
          </a:xfrm>
        </p:spPr>
        <p:txBody>
          <a:bodyPr anchor="t">
            <a:normAutofit/>
          </a:bodyPr>
          <a:lstStyle>
            <a:lvl1pPr marL="0" indent="0">
              <a:buNone/>
              <a:defRPr lang="en-US" sz="1400" b="0" i="0" kern="1200" cap="small" dirty="0">
                <a:solidFill>
                  <a:schemeClr val="accent1">
                    <a:lumMod val="60000"/>
                    <a:lumOff val="4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4" name="Date Placeholder 3"/>
          <p:cNvSpPr>
            <a:spLocks noGrp="1"/>
          </p:cNvSpPr>
          <p:nvPr>
            <p:ph type="dt" sz="half" idx="10"/>
          </p:nvPr>
        </p:nvSpPr>
        <p:spPr/>
        <p:txBody>
          <a:bodyPr/>
          <a:lstStyle/>
          <a:p>
            <a:fld id="{4509A250-FF31-4206-8172-F9D3106AACB1}" type="datetimeFigureOut">
              <a:rPr lang="en-US" dirty="0"/>
              <a:t>1/4/2023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p>
            <a:pPr algn="r"/>
            <a:r>
              <a:rPr lang="en-US" sz="12200" b="0" i="0" dirty="0">
                <a:solidFill>
                  <a:schemeClr val="accent1">
                    <a:lumMod val="60000"/>
                    <a:lumOff val="40000"/>
                  </a:schemeClr>
                </a:solidFill>
                <a:latin typeface="Arial"/>
                <a:ea typeface="+mj-ea"/>
                <a:cs typeface="+mj-cs"/>
              </a:rPr>
              <a:t>“</a:t>
            </a:r>
          </a:p>
        </p:txBody>
      </p:sp>
      <p:sp>
        <p:nvSpPr>
          <p:cNvPr id="11" name="TextBox 10"/>
          <p:cNvSpPr txBox="1"/>
          <p:nvPr/>
        </p:nvSpPr>
        <p:spPr>
          <a:xfrm>
            <a:off x="9330490" y="2613787"/>
            <a:ext cx="801912" cy="1969770"/>
          </a:xfrm>
          <a:prstGeom prst="rect">
            <a:avLst/>
          </a:prstGeom>
          <a:noFill/>
        </p:spPr>
        <p:txBody>
          <a:bodyPr wrap="square" rtlCol="0">
            <a:spAutoFit/>
          </a:bodyPr>
          <a:lstStyle/>
          <a:p>
            <a:pPr algn="r"/>
            <a:r>
              <a:rPr lang="en-US" sz="12200" b="0" i="0" dirty="0">
                <a:solidFill>
                  <a:schemeClr val="accent1">
                    <a:lumMod val="60000"/>
                    <a:lumOff val="40000"/>
                  </a:schemeClr>
                </a:solidFill>
                <a:latin typeface="Arial"/>
                <a:ea typeface="+mj-ea"/>
                <a:cs typeface="+mj-cs"/>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Карточка имени">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59" cy="1653180"/>
          </a:xfrm>
        </p:spPr>
        <p:txBody>
          <a:bodyPr anchor="b"/>
          <a:lstStyle>
            <a:lvl1pPr algn="l">
              <a:defRPr sz="4000" b="0" cap="none"/>
            </a:lvl1pPr>
          </a:lstStyle>
          <a:p>
            <a:r>
              <a:rPr lang="ru-RU"/>
              <a:t>Образец заголовка</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a:t>Образец текста</a:t>
            </a:r>
          </a:p>
        </p:txBody>
      </p:sp>
      <p:sp>
        <p:nvSpPr>
          <p:cNvPr id="4" name="Date Placeholder 3"/>
          <p:cNvSpPr>
            <a:spLocks noGrp="1"/>
          </p:cNvSpPr>
          <p:nvPr>
            <p:ph type="dt" sz="half" idx="10"/>
          </p:nvPr>
        </p:nvSpPr>
        <p:spPr/>
        <p:txBody>
          <a:bodyPr/>
          <a:lstStyle/>
          <a:p>
            <a:fld id="{4509A250-FF31-4206-8172-F9D3106AACB1}" type="datetimeFigureOut">
              <a:rPr lang="en-US" dirty="0"/>
              <a:t>1/4/2023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Три колонки">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ru-RU"/>
              <a:t>Образец заголовка</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1/4/2023</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Столбец с тремя рисунками">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ru-RU"/>
              <a:t>Образец заголовка</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ru-RU"/>
              <a:t>Вставка рисунка</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ru-RU"/>
              <a:t>Вставка рисунка</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ru-RU"/>
              <a:t>Вставка рисунка</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1/4/2023</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3" name="Vertical Text Placeholder 2"/>
          <p:cNvSpPr>
            <a:spLocks noGrp="1"/>
          </p:cNvSpPr>
          <p:nvPr>
            <p:ph type="body" orient="vert" idx="1"/>
          </p:nvPr>
        </p:nvSpPr>
        <p:spPr/>
        <p:txBody>
          <a:bodyPr vert="eaVert" anchor="t" anchorCtr="0"/>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1/4/2023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ru-RU"/>
              <a:t>Образец заголовка</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1/4/2023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3" name="Content Placeholder 2"/>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10"/>
          </p:nvPr>
        </p:nvSpPr>
        <p:spPr/>
        <p:txBody>
          <a:bodyPr/>
          <a:lstStyle/>
          <a:p>
            <a:fld id="{9796027F-7875-4030-9381-8BD8C4F21935}" type="datetimeFigureOut">
              <a:rPr lang="en-US" dirty="0"/>
              <a:t>1/4/2023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ru-RU"/>
              <a:t>Образец заголовка</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a:t>Образец текста</a:t>
            </a:r>
          </a:p>
        </p:txBody>
      </p:sp>
      <p:sp>
        <p:nvSpPr>
          <p:cNvPr id="4" name="Date Placeholder 3"/>
          <p:cNvSpPr>
            <a:spLocks noGrp="1"/>
          </p:cNvSpPr>
          <p:nvPr>
            <p:ph type="dt" sz="half" idx="10"/>
          </p:nvPr>
        </p:nvSpPr>
        <p:spPr/>
        <p:txBody>
          <a:bodyPr/>
          <a:lstStyle/>
          <a:p>
            <a:fld id="{9796027F-7875-4030-9381-8BD8C4F21935}" type="datetimeFigureOut">
              <a:rPr lang="en-US" dirty="0"/>
              <a:t>1/4/2023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5" name="Date Placeholder 4"/>
          <p:cNvSpPr>
            <a:spLocks noGrp="1"/>
          </p:cNvSpPr>
          <p:nvPr>
            <p:ph type="dt" sz="half" idx="10"/>
          </p:nvPr>
        </p:nvSpPr>
        <p:spPr/>
        <p:txBody>
          <a:bodyPr/>
          <a:lstStyle/>
          <a:p>
            <a:fld id="{9796027F-7875-4030-9381-8BD8C4F21935}" type="datetimeFigureOut">
              <a:rPr lang="en-US" dirty="0"/>
              <a:t>1/4/2023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ru-RU"/>
              <a:t>Образец заголовка</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7" name="Date Placeholder 6"/>
          <p:cNvSpPr>
            <a:spLocks noGrp="1"/>
          </p:cNvSpPr>
          <p:nvPr>
            <p:ph type="dt" sz="half" idx="10"/>
          </p:nvPr>
        </p:nvSpPr>
        <p:spPr/>
        <p:txBody>
          <a:bodyPr/>
          <a:lstStyle/>
          <a:p>
            <a:fld id="{9796027F-7875-4030-9381-8BD8C4F21935}" type="datetimeFigureOut">
              <a:rPr lang="en-US" dirty="0"/>
              <a:t>1/4/2023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7" name="Date Placeholder 2"/>
          <p:cNvSpPr>
            <a:spLocks noGrp="1"/>
          </p:cNvSpPr>
          <p:nvPr>
            <p:ph type="dt" sz="half" idx="10"/>
          </p:nvPr>
        </p:nvSpPr>
        <p:spPr/>
        <p:txBody>
          <a:bodyPr/>
          <a:lstStyle/>
          <a:p>
            <a:fld id="{4509A250-FF31-4206-8172-F9D3106AACB1}" type="datetimeFigureOut">
              <a:rPr lang="en-US" dirty="0"/>
              <a:t>1/4/2023</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509A250-FF31-4206-8172-F9D3106AACB1}" type="datetimeFigureOut">
              <a:rPr lang="en-US" dirty="0"/>
              <a:t>1/4/2023</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3401063" cy="1447800"/>
          </a:xfrm>
        </p:spPr>
        <p:txBody>
          <a:bodyPr anchor="b"/>
          <a:lstStyle>
            <a:lvl1pPr algn="l">
              <a:defRPr sz="2400" b="0"/>
            </a:lvl1pPr>
          </a:lstStyle>
          <a:p>
            <a:r>
              <a:rPr lang="ru-RU"/>
              <a:t>Образец заголовка</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Text Placeholder 3"/>
          <p:cNvSpPr>
            <a:spLocks noGrp="1"/>
          </p:cNvSpPr>
          <p:nvPr>
            <p:ph type="body" sz="half" idx="2"/>
          </p:nvPr>
        </p:nvSpPr>
        <p:spPr>
          <a:xfrm>
            <a:off x="1154955" y="3129280"/>
            <a:ext cx="3401062"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7" name="Date Placeholder 4"/>
          <p:cNvSpPr>
            <a:spLocks noGrp="1"/>
          </p:cNvSpPr>
          <p:nvPr>
            <p:ph type="dt" sz="half" idx="10"/>
          </p:nvPr>
        </p:nvSpPr>
        <p:spPr/>
        <p:txBody>
          <a:bodyPr/>
          <a:lstStyle/>
          <a:p>
            <a:fld id="{4509A250-FF31-4206-8172-F9D3106AACB1}" type="datetimeFigureOut">
              <a:rPr lang="en-US" dirty="0"/>
              <a:t>1/4/2023</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ru-RU"/>
              <a:t>Образец заголовка</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ru-RU"/>
              <a:t>Вставка рисунка</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5" name="Date Placeholder 4"/>
          <p:cNvSpPr>
            <a:spLocks noGrp="1"/>
          </p:cNvSpPr>
          <p:nvPr>
            <p:ph type="dt" sz="half" idx="10"/>
          </p:nvPr>
        </p:nvSpPr>
        <p:spPr/>
        <p:txBody>
          <a:bodyPr/>
          <a:lstStyle/>
          <a:p>
            <a:fld id="{4509A250-FF31-4206-8172-F9D3106AACB1}" type="datetimeFigureOut">
              <a:rPr lang="en-US" dirty="0"/>
              <a:t>1/4/2023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44"/>
          <a:stretch/>
        </p:blipFill>
        <p:spPr>
          <a:xfrm>
            <a:off x="0" y="2669685"/>
            <a:ext cx="4035669"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9012"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ru-RU"/>
              <a:t>Образец заголовка</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AAD347D-5ACD-4C99-B74B-A9C85AD731AF}" type="datetimeFigureOut">
              <a:rPr lang="en-US" dirty="0"/>
              <a:t>1/4/2023</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02111984F565}" type="slidenum">
              <a:rPr lang="en-US" dirty="0"/>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64" r:id="rId12"/>
    <p:sldLayoutId id="2147483662" r:id="rId13"/>
    <p:sldLayoutId id="2147483669" r:id="rId14"/>
    <p:sldLayoutId id="2147483670" r:id="rId15"/>
    <p:sldLayoutId id="2147483658" r:id="rId16"/>
    <p:sldLayoutId id="2147483659"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hyperlink" Target="https://istoriarusi.ru/img/narodniki-v-konce-19-veka.jpg" TargetMode="Externa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1.xml"/><Relationship Id="rId4" Type="http://schemas.openxmlformats.org/officeDocument/2006/relationships/image" Target="../media/image20.jpeg"/></Relationships>
</file>

<file path=ppt/slides/_rels/slide26.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1.xml"/><Relationship Id="rId5" Type="http://schemas.openxmlformats.org/officeDocument/2006/relationships/image" Target="../media/image24.jpeg"/><Relationship Id="rId4" Type="http://schemas.openxmlformats.org/officeDocument/2006/relationships/image" Target="../media/image23.jpeg"/></Relationships>
</file>

<file path=ppt/slides/_rels/slide27.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1.xml"/><Relationship Id="rId5" Type="http://schemas.openxmlformats.org/officeDocument/2006/relationships/image" Target="../media/image28.jpeg"/><Relationship Id="rId4" Type="http://schemas.openxmlformats.org/officeDocument/2006/relationships/image" Target="../media/image27.jpeg"/></Relationships>
</file>

<file path=ppt/slides/_rels/slide28.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1.xml"/><Relationship Id="rId5" Type="http://schemas.openxmlformats.org/officeDocument/2006/relationships/image" Target="../media/image32.jpeg"/><Relationship Id="rId4" Type="http://schemas.openxmlformats.org/officeDocument/2006/relationships/image" Target="../media/image31.jpeg"/></Relationships>
</file>

<file path=ppt/slides/_rels/slide2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a:spLocks noChangeArrowheads="1"/>
          </p:cNvSpPr>
          <p:nvPr/>
        </p:nvSpPr>
        <p:spPr bwMode="auto">
          <a:xfrm>
            <a:off x="2132407" y="136252"/>
            <a:ext cx="7976394"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Tahoma" panose="020B0604030504040204" pitchFamily="34" charset="0"/>
                <a:cs typeface="Arial" panose="020B0604020202020204" pitchFamily="34" charset="0"/>
              </a:defRPr>
            </a:lvl1pPr>
            <a:lvl2pPr marL="742950" indent="-285750" eaLnBrk="0" hangingPunct="0">
              <a:defRPr>
                <a:solidFill>
                  <a:schemeClr val="tx1"/>
                </a:solidFill>
                <a:latin typeface="Tahoma" panose="020B0604030504040204" pitchFamily="34" charset="0"/>
                <a:cs typeface="Arial" panose="020B0604020202020204" pitchFamily="34" charset="0"/>
              </a:defRPr>
            </a:lvl2pPr>
            <a:lvl3pPr marL="1143000" indent="-228600" eaLnBrk="0" hangingPunct="0">
              <a:defRPr>
                <a:solidFill>
                  <a:schemeClr val="tx1"/>
                </a:solidFill>
                <a:latin typeface="Tahoma" panose="020B0604030504040204" pitchFamily="34" charset="0"/>
                <a:cs typeface="Arial" panose="020B0604020202020204" pitchFamily="34" charset="0"/>
              </a:defRPr>
            </a:lvl3pPr>
            <a:lvl4pPr marL="1600200" indent="-228600" eaLnBrk="0" hangingPunct="0">
              <a:defRPr>
                <a:solidFill>
                  <a:schemeClr val="tx1"/>
                </a:solidFill>
                <a:latin typeface="Tahoma" panose="020B0604030504040204" pitchFamily="34" charset="0"/>
                <a:cs typeface="Arial" panose="020B0604020202020204" pitchFamily="34" charset="0"/>
              </a:defRPr>
            </a:lvl4pPr>
            <a:lvl5pPr marL="2057400" indent="-228600" eaLnBrk="0" hangingPunct="0">
              <a:defRPr>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pPr algn="ctr" eaLnBrk="1" hangingPunct="1">
              <a:defRPr/>
            </a:pPr>
            <a:r>
              <a:rPr lang="ru-RU" altLang="ru-RU" sz="2000" b="1" dirty="0">
                <a:ea typeface="Tahoma" panose="020B0604030504040204" pitchFamily="34" charset="0"/>
                <a:cs typeface="Tahoma" panose="020B0604030504040204" pitchFamily="34" charset="0"/>
              </a:rPr>
              <a:t>Донской Государственный Технический Университет.</a:t>
            </a:r>
          </a:p>
          <a:p>
            <a:pPr algn="ctr" eaLnBrk="1" hangingPunct="1">
              <a:defRPr/>
            </a:pPr>
            <a:r>
              <a:rPr lang="ru-RU" altLang="ru-RU" sz="2000" b="1" dirty="0">
                <a:ea typeface="Tahoma" panose="020B0604030504040204" pitchFamily="34" charset="0"/>
                <a:cs typeface="Tahoma" panose="020B0604030504040204" pitchFamily="34" charset="0"/>
              </a:rPr>
              <a:t>Факультет: Информатика и вычислительная техника.</a:t>
            </a:r>
          </a:p>
          <a:p>
            <a:pPr algn="ctr" eaLnBrk="1" hangingPunct="1">
              <a:defRPr/>
            </a:pPr>
            <a:r>
              <a:rPr lang="ru-RU" altLang="ru-RU" sz="2000" b="1" dirty="0">
                <a:ea typeface="Tahoma" panose="020B0604030504040204" pitchFamily="34" charset="0"/>
                <a:cs typeface="Tahoma" panose="020B0604030504040204" pitchFamily="34" charset="0"/>
              </a:rPr>
              <a:t>Предмет: история (история России, всеобщая история)</a:t>
            </a:r>
          </a:p>
        </p:txBody>
      </p:sp>
      <p:sp>
        <p:nvSpPr>
          <p:cNvPr id="6" name="Прямоугольник 5"/>
          <p:cNvSpPr/>
          <p:nvPr/>
        </p:nvSpPr>
        <p:spPr>
          <a:xfrm>
            <a:off x="1548602" y="2256352"/>
            <a:ext cx="9143999" cy="430887"/>
          </a:xfrm>
          <a:prstGeom prst="rect">
            <a:avLst/>
          </a:prstGeom>
        </p:spPr>
        <p:txBody>
          <a:bodyPr wrap="square">
            <a:spAutoFit/>
          </a:bodyPr>
          <a:lstStyle/>
          <a:p>
            <a:pPr algn="ctr" eaLnBrk="1" hangingPunct="1">
              <a:defRPr/>
            </a:pPr>
            <a:r>
              <a:rPr lang="ru-RU" altLang="ru-RU" sz="2200" b="1" dirty="0">
                <a:latin typeface="Tahoma" panose="020B0604030504040204" pitchFamily="34" charset="0"/>
                <a:ea typeface="Tahoma" panose="020B0604030504040204" pitchFamily="34" charset="0"/>
                <a:cs typeface="Tahoma" panose="020B0604030504040204" pitchFamily="34" charset="0"/>
              </a:rPr>
              <a:t>Презентация по теме</a:t>
            </a:r>
            <a:endParaRPr lang="ru-RU" sz="2200" dirty="0">
              <a:latin typeface="Tahoma" panose="020B0604030504040204" pitchFamily="34" charset="0"/>
              <a:ea typeface="Tahoma" panose="020B0604030504040204" pitchFamily="34" charset="0"/>
              <a:cs typeface="Tahoma" panose="020B0604030504040204" pitchFamily="34" charset="0"/>
            </a:endParaRPr>
          </a:p>
        </p:txBody>
      </p:sp>
      <p:sp>
        <p:nvSpPr>
          <p:cNvPr id="7" name="Прямоугольник 2"/>
          <p:cNvSpPr>
            <a:spLocks noChangeArrowheads="1"/>
          </p:cNvSpPr>
          <p:nvPr/>
        </p:nvSpPr>
        <p:spPr bwMode="auto">
          <a:xfrm>
            <a:off x="1288650" y="2687239"/>
            <a:ext cx="9663905" cy="486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hlink"/>
              </a:buClr>
              <a:buSzPct val="80000"/>
              <a:buFont typeface="Wingdings" panose="05000000000000000000" pitchFamily="2" charset="2"/>
              <a:buChar char="n"/>
              <a:defRPr sz="3200">
                <a:solidFill>
                  <a:schemeClr val="tx1"/>
                </a:solidFill>
                <a:latin typeface="Tahoma" panose="020B0604030504040204" pitchFamily="34" charset="0"/>
                <a:cs typeface="Arial" panose="020B0604020202020204" pitchFamily="34" charset="0"/>
              </a:defRPr>
            </a:lvl1pPr>
            <a:lvl2pPr marL="742950" indent="-285750">
              <a:spcBef>
                <a:spcPct val="20000"/>
              </a:spcBef>
              <a:buClr>
                <a:schemeClr val="tx1"/>
              </a:buClr>
              <a:buChar char="–"/>
              <a:defRPr sz="2800">
                <a:solidFill>
                  <a:schemeClr val="tx1"/>
                </a:solidFill>
                <a:latin typeface="Tahoma" panose="020B0604030504040204" pitchFamily="34" charset="0"/>
                <a:cs typeface="Arial" panose="020B0604020202020204" pitchFamily="34" charset="0"/>
              </a:defRPr>
            </a:lvl2pPr>
            <a:lvl3pPr marL="1143000" indent="-228600">
              <a:spcBef>
                <a:spcPct val="20000"/>
              </a:spcBef>
              <a:buClr>
                <a:schemeClr val="hlink"/>
              </a:buClr>
              <a:buFont typeface="Wingdings" panose="05000000000000000000" pitchFamily="2" charset="2"/>
              <a:buChar char="§"/>
              <a:defRPr sz="2400">
                <a:solidFill>
                  <a:schemeClr val="tx1"/>
                </a:solidFill>
                <a:latin typeface="Tahoma" panose="020B0604030504040204" pitchFamily="34" charset="0"/>
                <a:cs typeface="Arial" panose="020B0604020202020204" pitchFamily="34" charset="0"/>
              </a:defRPr>
            </a:lvl3pPr>
            <a:lvl4pPr marL="1600200" indent="-228600">
              <a:spcBef>
                <a:spcPct val="20000"/>
              </a:spcBef>
              <a:buChar char="–"/>
              <a:defRPr sz="2000">
                <a:solidFill>
                  <a:schemeClr val="tx1"/>
                </a:solidFill>
                <a:latin typeface="Tahoma" panose="020B0604030504040204" pitchFamily="34" charset="0"/>
                <a:cs typeface="Arial" panose="020B0604020202020204" pitchFamily="34" charset="0"/>
              </a:defRPr>
            </a:lvl4pPr>
            <a:lvl5pPr marL="2057400" indent="-228600">
              <a:spcBef>
                <a:spcPct val="20000"/>
              </a:spcBef>
              <a:buClr>
                <a:schemeClr val="hlink"/>
              </a:buClr>
              <a:buFont typeface="Wingdings" panose="05000000000000000000" pitchFamily="2" charset="2"/>
              <a:buChar char="§"/>
              <a:defRPr sz="2000">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Char char="§"/>
              <a:defRPr sz="2000">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Char char="§"/>
              <a:defRPr sz="2000">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Char char="§"/>
              <a:defRPr sz="2000">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Char char="§"/>
              <a:defRPr sz="2000">
                <a:solidFill>
                  <a:schemeClr val="tx1"/>
                </a:solidFill>
                <a:latin typeface="Tahoma" panose="020B0604030504040204" pitchFamily="34" charset="0"/>
                <a:cs typeface="Arial" panose="020B0604020202020204" pitchFamily="34" charset="0"/>
              </a:defRPr>
            </a:lvl9pPr>
          </a:lstStyle>
          <a:p>
            <a:pPr algn="ctr">
              <a:lnSpc>
                <a:spcPct val="80000"/>
              </a:lnSpc>
              <a:spcBef>
                <a:spcPct val="0"/>
              </a:spcBef>
              <a:buClrTx/>
              <a:buSzTx/>
              <a:buNone/>
            </a:pPr>
            <a:r>
              <a:rPr lang="ru-RU" dirty="0"/>
              <a:t>Россия накануне: конец XIX-начало XX вв.</a:t>
            </a:r>
          </a:p>
        </p:txBody>
      </p:sp>
      <p:sp>
        <p:nvSpPr>
          <p:cNvPr id="10" name="TextBox 6"/>
          <p:cNvSpPr txBox="1"/>
          <p:nvPr/>
        </p:nvSpPr>
        <p:spPr>
          <a:xfrm>
            <a:off x="7258640" y="3705980"/>
            <a:ext cx="4532720" cy="2031325"/>
          </a:xfrm>
          <a:prstGeom prst="rect">
            <a:avLst/>
          </a:prstGeom>
        </p:spPr>
        <p:txBody>
          <a:bodyPr wrap="square" lIns="0" tIns="0" rIns="0" bIns="0" rtlCol="0" anchor="t">
            <a:spAutoFit/>
          </a:bodyPr>
          <a:lstStyle/>
          <a:p>
            <a:pPr algn="r">
              <a:spcBef>
                <a:spcPct val="0"/>
              </a:spcBef>
            </a:pPr>
            <a:r>
              <a:rPr lang="en-US" sz="2200" dirty="0" err="1">
                <a:latin typeface="Tahoma" panose="020B0604030504040204" pitchFamily="34" charset="0"/>
                <a:ea typeface="Tahoma" panose="020B0604030504040204" pitchFamily="34" charset="0"/>
                <a:cs typeface="Tahoma" panose="020B0604030504040204" pitchFamily="34" charset="0"/>
              </a:rPr>
              <a:t>Выполнили</a:t>
            </a:r>
            <a:r>
              <a:rPr lang="en-US" sz="2200" dirty="0">
                <a:latin typeface="Tahoma" panose="020B0604030504040204" pitchFamily="34" charset="0"/>
                <a:ea typeface="Tahoma" panose="020B0604030504040204" pitchFamily="34" charset="0"/>
                <a:cs typeface="Tahoma" panose="020B0604030504040204" pitchFamily="34" charset="0"/>
              </a:rPr>
              <a:t>:</a:t>
            </a:r>
          </a:p>
          <a:p>
            <a:pPr algn="r">
              <a:spcBef>
                <a:spcPct val="0"/>
              </a:spcBef>
            </a:pPr>
            <a:r>
              <a:rPr lang="en-US" sz="2200" dirty="0" err="1">
                <a:latin typeface="Tahoma" panose="020B0604030504040204" pitchFamily="34" charset="0"/>
                <a:ea typeface="Tahoma" panose="020B0604030504040204" pitchFamily="34" charset="0"/>
                <a:cs typeface="Tahoma" panose="020B0604030504040204" pitchFamily="34" charset="0"/>
              </a:rPr>
              <a:t>Заболотный</a:t>
            </a:r>
            <a:r>
              <a:rPr lang="en-US" sz="2200" dirty="0">
                <a:latin typeface="Tahoma" panose="020B0604030504040204" pitchFamily="34" charset="0"/>
                <a:ea typeface="Tahoma" panose="020B0604030504040204" pitchFamily="34" charset="0"/>
                <a:cs typeface="Tahoma" panose="020B0604030504040204" pitchFamily="34" charset="0"/>
              </a:rPr>
              <a:t> И.А.</a:t>
            </a:r>
          </a:p>
          <a:p>
            <a:pPr algn="r">
              <a:spcBef>
                <a:spcPct val="0"/>
              </a:spcBef>
            </a:pPr>
            <a:r>
              <a:rPr lang="en-US" sz="2200" dirty="0">
                <a:latin typeface="Tahoma" panose="020B0604030504040204" pitchFamily="34" charset="0"/>
                <a:ea typeface="Tahoma" panose="020B0604030504040204" pitchFamily="34" charset="0"/>
                <a:cs typeface="Tahoma" panose="020B0604030504040204" pitchFamily="34" charset="0"/>
              </a:rPr>
              <a:t>Котелевец К.А.</a:t>
            </a:r>
            <a:endParaRPr lang="ru-RU" sz="2200" dirty="0">
              <a:latin typeface="Tahoma" panose="020B0604030504040204" pitchFamily="34" charset="0"/>
              <a:ea typeface="Tahoma" panose="020B0604030504040204" pitchFamily="34" charset="0"/>
              <a:cs typeface="Tahoma" panose="020B0604030504040204" pitchFamily="34" charset="0"/>
            </a:endParaRPr>
          </a:p>
          <a:p>
            <a:pPr algn="r">
              <a:spcBef>
                <a:spcPct val="0"/>
              </a:spcBef>
            </a:pPr>
            <a:endParaRPr lang="en-US" sz="2200" dirty="0">
              <a:latin typeface="Tahoma" panose="020B0604030504040204" pitchFamily="34" charset="0"/>
              <a:ea typeface="Tahoma" panose="020B0604030504040204" pitchFamily="34" charset="0"/>
              <a:cs typeface="Tahoma" panose="020B0604030504040204" pitchFamily="34" charset="0"/>
            </a:endParaRPr>
          </a:p>
          <a:p>
            <a:pPr algn="r">
              <a:spcBef>
                <a:spcPct val="0"/>
              </a:spcBef>
            </a:pPr>
            <a:r>
              <a:rPr lang="en-US" sz="2200" dirty="0" err="1">
                <a:latin typeface="Tahoma" panose="020B0604030504040204" pitchFamily="34" charset="0"/>
                <a:ea typeface="Tahoma" panose="020B0604030504040204" pitchFamily="34" charset="0"/>
                <a:cs typeface="Tahoma" panose="020B0604030504040204" pitchFamily="34" charset="0"/>
              </a:rPr>
              <a:t>Проверил</a:t>
            </a:r>
            <a:r>
              <a:rPr lang="en-US" sz="2200" dirty="0">
                <a:latin typeface="Tahoma" panose="020B0604030504040204" pitchFamily="34" charset="0"/>
                <a:ea typeface="Tahoma" panose="020B0604030504040204" pitchFamily="34" charset="0"/>
                <a:cs typeface="Tahoma" panose="020B0604030504040204" pitchFamily="34" charset="0"/>
              </a:rPr>
              <a:t>:</a:t>
            </a:r>
          </a:p>
          <a:p>
            <a:pPr algn="r">
              <a:spcBef>
                <a:spcPct val="0"/>
              </a:spcBef>
            </a:pPr>
            <a:r>
              <a:rPr lang="en-US" sz="2200" dirty="0" err="1">
                <a:latin typeface="Tahoma" panose="020B0604030504040204" pitchFamily="34" charset="0"/>
                <a:ea typeface="Tahoma" panose="020B0604030504040204" pitchFamily="34" charset="0"/>
                <a:cs typeface="Tahoma" panose="020B0604030504040204" pitchFamily="34" charset="0"/>
              </a:rPr>
              <a:t>Воскобойников</a:t>
            </a:r>
            <a:r>
              <a:rPr lang="en-US" sz="2200" dirty="0">
                <a:latin typeface="Tahoma" panose="020B0604030504040204" pitchFamily="34" charset="0"/>
                <a:ea typeface="Tahoma" panose="020B0604030504040204" pitchFamily="34" charset="0"/>
                <a:cs typeface="Tahoma" panose="020B0604030504040204" pitchFamily="34" charset="0"/>
              </a:rPr>
              <a:t> С. Г.</a:t>
            </a:r>
          </a:p>
        </p:txBody>
      </p:sp>
      <p:sp>
        <p:nvSpPr>
          <p:cNvPr id="11" name="TextBox 7"/>
          <p:cNvSpPr txBox="1"/>
          <p:nvPr/>
        </p:nvSpPr>
        <p:spPr>
          <a:xfrm>
            <a:off x="4580256" y="6087930"/>
            <a:ext cx="3080695" cy="677108"/>
          </a:xfrm>
          <a:prstGeom prst="rect">
            <a:avLst/>
          </a:prstGeom>
        </p:spPr>
        <p:txBody>
          <a:bodyPr lIns="0" tIns="0" rIns="0" bIns="0" rtlCol="0" anchor="t">
            <a:spAutoFit/>
          </a:bodyPr>
          <a:lstStyle/>
          <a:p>
            <a:pPr algn="ctr">
              <a:spcBef>
                <a:spcPct val="0"/>
              </a:spcBef>
            </a:pPr>
            <a:r>
              <a:rPr lang="en-US" sz="2200" dirty="0" err="1">
                <a:latin typeface="Tahoma" panose="020B0604030504040204" pitchFamily="34" charset="0"/>
                <a:ea typeface="Tahoma" panose="020B0604030504040204" pitchFamily="34" charset="0"/>
                <a:cs typeface="Tahoma" panose="020B0604030504040204" pitchFamily="34" charset="0"/>
              </a:rPr>
              <a:t>Ростов-на-Дону</a:t>
            </a:r>
            <a:endParaRPr lang="en-US" sz="2200" dirty="0">
              <a:latin typeface="Tahoma" panose="020B0604030504040204" pitchFamily="34" charset="0"/>
              <a:ea typeface="Tahoma" panose="020B0604030504040204" pitchFamily="34" charset="0"/>
              <a:cs typeface="Tahoma" panose="020B0604030504040204" pitchFamily="34" charset="0"/>
            </a:endParaRPr>
          </a:p>
          <a:p>
            <a:pPr algn="ctr">
              <a:spcBef>
                <a:spcPct val="0"/>
              </a:spcBef>
            </a:pPr>
            <a:r>
              <a:rPr lang="en-US" sz="2200" dirty="0">
                <a:latin typeface="Tahoma" panose="020B0604030504040204" pitchFamily="34" charset="0"/>
                <a:ea typeface="Tahoma" panose="020B0604030504040204" pitchFamily="34" charset="0"/>
                <a:cs typeface="Tahoma" panose="020B0604030504040204" pitchFamily="34" charset="0"/>
              </a:rPr>
              <a:t>2022</a:t>
            </a:r>
          </a:p>
        </p:txBody>
      </p:sp>
    </p:spTree>
    <p:extLst>
      <p:ext uri="{BB962C8B-B14F-4D97-AF65-F5344CB8AC3E}">
        <p14:creationId xmlns:p14="http://schemas.microsoft.com/office/powerpoint/2010/main" val="3824123466"/>
      </p:ext>
    </p:extLst>
  </p:cSld>
  <p:clrMapOvr>
    <a:masterClrMapping/>
  </p:clrMapOvr>
  <p:transition spd="med">
    <p:pull/>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10596275" y="314761"/>
            <a:ext cx="354584" cy="461665"/>
          </a:xfrm>
          <a:prstGeom prst="rect">
            <a:avLst/>
          </a:prstGeom>
          <a:noFill/>
        </p:spPr>
        <p:txBody>
          <a:bodyPr wrap="none" rtlCol="0">
            <a:spAutoFit/>
          </a:bodyPr>
          <a:lstStyle/>
          <a:p>
            <a:r>
              <a:rPr lang="ru-RU" sz="2400" dirty="0"/>
              <a:t>8</a:t>
            </a:r>
          </a:p>
        </p:txBody>
      </p:sp>
      <p:sp>
        <p:nvSpPr>
          <p:cNvPr id="2" name="Прямоугольник 1"/>
          <p:cNvSpPr/>
          <p:nvPr/>
        </p:nvSpPr>
        <p:spPr>
          <a:xfrm>
            <a:off x="0" y="114503"/>
            <a:ext cx="10381129" cy="461665"/>
          </a:xfrm>
          <a:prstGeom prst="rect">
            <a:avLst/>
          </a:prstGeom>
        </p:spPr>
        <p:txBody>
          <a:bodyPr wrap="square">
            <a:spAutoFit/>
          </a:bodyPr>
          <a:lstStyle/>
          <a:p>
            <a:pPr lvl="0" algn="ctr"/>
            <a:r>
              <a:rPr lang="ru-RU" sz="2400" b="1" dirty="0">
                <a:latin typeface="Tahoma" panose="020B0604030504040204" pitchFamily="34" charset="0"/>
                <a:ea typeface="Tahoma" panose="020B0604030504040204" pitchFamily="34" charset="0"/>
                <a:cs typeface="Tahoma" panose="020B0604030504040204" pitchFamily="34" charset="0"/>
              </a:rPr>
              <a:t>Марксистские кружки в России конца XIX века</a:t>
            </a:r>
            <a:endParaRPr lang="en-US" sz="2400" b="1" dirty="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endParaRPr>
          </a:p>
        </p:txBody>
      </p:sp>
      <p:sp>
        <p:nvSpPr>
          <p:cNvPr id="3" name="Прямоугольник 2"/>
          <p:cNvSpPr/>
          <p:nvPr/>
        </p:nvSpPr>
        <p:spPr>
          <a:xfrm>
            <a:off x="387471" y="1012109"/>
            <a:ext cx="5708529" cy="5632311"/>
          </a:xfrm>
          <a:prstGeom prst="rect">
            <a:avLst/>
          </a:prstGeom>
        </p:spPr>
        <p:txBody>
          <a:bodyPr wrap="square">
            <a:spAutoFit/>
          </a:bodyPr>
          <a:lstStyle/>
          <a:p>
            <a:r>
              <a:rPr lang="ru-RU" dirty="0">
                <a:latin typeface="Tahoma" panose="020B0604030504040204" pitchFamily="34" charset="0"/>
                <a:ea typeface="Tahoma" panose="020B0604030504040204" pitchFamily="34" charset="0"/>
                <a:cs typeface="Tahoma" panose="020B0604030504040204" pitchFamily="34" charset="0"/>
              </a:rPr>
              <a:t>	Большую роль в распространении марксизма в России сыграли кружки, организованные в Казани в 1888 г. одним из первых русских марксистов Н.Е. Федосеевым. Центральный кружок имел свою библиотеку, кассу, печатал марксистские работы и готовил свою программу.  Вокруг центральной группы сложилось несколько низовых кружков, в один из которых после возвращения из ссылки в деревне </a:t>
            </a:r>
            <a:r>
              <a:rPr lang="ru-RU" dirty="0" err="1">
                <a:latin typeface="Tahoma" panose="020B0604030504040204" pitchFamily="34" charset="0"/>
                <a:ea typeface="Tahoma" panose="020B0604030504040204" pitchFamily="34" charset="0"/>
                <a:cs typeface="Tahoma" panose="020B0604030504040204" pitchFamily="34" charset="0"/>
              </a:rPr>
              <a:t>Кокушкино</a:t>
            </a:r>
            <a:r>
              <a:rPr lang="ru-RU" dirty="0">
                <a:latin typeface="Tahoma" panose="020B0604030504040204" pitchFamily="34" charset="0"/>
                <a:ea typeface="Tahoma" panose="020B0604030504040204" pitchFamily="34" charset="0"/>
                <a:cs typeface="Tahoma" panose="020B0604030504040204" pitchFamily="34" charset="0"/>
              </a:rPr>
              <a:t> вступил В.И. Ульянов (Ленин). Работа кружка была прервана арестом его членов. (См. дополнительный хрестоматийный материал.)</a:t>
            </a:r>
          </a:p>
          <a:p>
            <a:r>
              <a:rPr lang="ru-RU" dirty="0">
                <a:latin typeface="Tahoma" panose="020B0604030504040204" pitchFamily="34" charset="0"/>
                <a:ea typeface="Tahoma" panose="020B0604030504040204" pitchFamily="34" charset="0"/>
                <a:cs typeface="Tahoma" panose="020B0604030504040204" pitchFamily="34" charset="0"/>
              </a:rPr>
              <a:t>	Процесс распространения марксизма захватил также и национальные регионы Российской империи. В Польше возникла (в 1882 г.) партия "Пролетариат", руководство которой поддерживало контакты с группой "Освобождение труда" и кружками Д. Благоева. В конце 80-х - начале 90-х гг. марксистские группы возникли в Вильно, Минске, Киеве, Одессе, </a:t>
            </a:r>
            <a:r>
              <a:rPr lang="ru-RU" dirty="0" err="1">
                <a:latin typeface="Tahoma" panose="020B0604030504040204" pitchFamily="34" charset="0"/>
                <a:ea typeface="Tahoma" panose="020B0604030504040204" pitchFamily="34" charset="0"/>
                <a:cs typeface="Tahoma" panose="020B0604030504040204" pitchFamily="34" charset="0"/>
              </a:rPr>
              <a:t>Ростове</a:t>
            </a:r>
            <a:r>
              <a:rPr lang="ru-RU" dirty="0">
                <a:latin typeface="Tahoma" panose="020B0604030504040204" pitchFamily="34" charset="0"/>
                <a:ea typeface="Tahoma" panose="020B0604030504040204" pitchFamily="34" charset="0"/>
                <a:cs typeface="Tahoma" panose="020B0604030504040204" pitchFamily="34" charset="0"/>
              </a:rPr>
              <a:t>-на-Дону, Тифлисе и других городах.</a:t>
            </a:r>
          </a:p>
        </p:txBody>
      </p:sp>
      <p:pic>
        <p:nvPicPr>
          <p:cNvPr id="5" name="Рисунок 4">
            <a:extLst>
              <a:ext uri="{FF2B5EF4-FFF2-40B4-BE49-F238E27FC236}">
                <a16:creationId xmlns:a16="http://schemas.microsoft.com/office/drawing/2014/main" id="{EA64573E-5246-4843-B969-DCD571D298E3}"/>
              </a:ext>
            </a:extLst>
          </p:cNvPr>
          <p:cNvPicPr>
            <a:picLocks noChangeAspect="1"/>
          </p:cNvPicPr>
          <p:nvPr/>
        </p:nvPicPr>
        <p:blipFill>
          <a:blip r:embed="rId2"/>
          <a:stretch>
            <a:fillRect/>
          </a:stretch>
        </p:blipFill>
        <p:spPr>
          <a:xfrm>
            <a:off x="7268558" y="1587849"/>
            <a:ext cx="3682301" cy="3682301"/>
          </a:xfrm>
          <a:prstGeom prst="rect">
            <a:avLst/>
          </a:prstGeom>
        </p:spPr>
      </p:pic>
      <p:sp>
        <p:nvSpPr>
          <p:cNvPr id="6" name="Прямоугольник 5">
            <a:extLst>
              <a:ext uri="{FF2B5EF4-FFF2-40B4-BE49-F238E27FC236}">
                <a16:creationId xmlns:a16="http://schemas.microsoft.com/office/drawing/2014/main" id="{2AF0F939-234E-4E9D-8E93-1F36C847FBC2}"/>
              </a:ext>
            </a:extLst>
          </p:cNvPr>
          <p:cNvSpPr/>
          <p:nvPr/>
        </p:nvSpPr>
        <p:spPr>
          <a:xfrm>
            <a:off x="6402856" y="5270150"/>
            <a:ext cx="5413704" cy="374013"/>
          </a:xfrm>
          <a:prstGeom prst="rect">
            <a:avLst/>
          </a:prstGeom>
        </p:spPr>
        <p:txBody>
          <a:bodyPr wrap="square">
            <a:spAutoFit/>
          </a:bodyPr>
          <a:lstStyle/>
          <a:p>
            <a:pPr algn="ctr">
              <a:lnSpc>
                <a:spcPct val="150000"/>
              </a:lnSpc>
            </a:pPr>
            <a:r>
              <a:rPr lang="ru-RU" sz="1400" dirty="0">
                <a:latin typeface="Tahoma" panose="020B0604030504040204" pitchFamily="34" charset="0"/>
                <a:ea typeface="Tahoma" panose="020B0604030504040204" pitchFamily="34" charset="0"/>
                <a:cs typeface="Tahoma" panose="020B0604030504040204" pitchFamily="34" charset="0"/>
              </a:rPr>
              <a:t>Рисунок 6 - </a:t>
            </a:r>
            <a:r>
              <a:rPr lang="ru-RU" sz="1400" dirty="0"/>
              <a:t>В.И. Ульянов (Ленин).</a:t>
            </a:r>
          </a:p>
        </p:txBody>
      </p:sp>
    </p:spTree>
    <p:extLst>
      <p:ext uri="{BB962C8B-B14F-4D97-AF65-F5344CB8AC3E}">
        <p14:creationId xmlns:p14="http://schemas.microsoft.com/office/powerpoint/2010/main" val="1751619890"/>
      </p:ext>
    </p:extLst>
  </p:cSld>
  <p:clrMapOvr>
    <a:masterClrMapping/>
  </p:clrMapOvr>
  <p:transition spd="med">
    <p:pull/>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10596275" y="314761"/>
            <a:ext cx="354584" cy="461665"/>
          </a:xfrm>
          <a:prstGeom prst="rect">
            <a:avLst/>
          </a:prstGeom>
          <a:noFill/>
        </p:spPr>
        <p:txBody>
          <a:bodyPr wrap="none" rtlCol="0">
            <a:spAutoFit/>
          </a:bodyPr>
          <a:lstStyle/>
          <a:p>
            <a:r>
              <a:rPr lang="ru-RU" sz="2400" dirty="0"/>
              <a:t>9</a:t>
            </a:r>
          </a:p>
        </p:txBody>
      </p:sp>
      <p:sp>
        <p:nvSpPr>
          <p:cNvPr id="2" name="Прямоугольник 1"/>
          <p:cNvSpPr/>
          <p:nvPr/>
        </p:nvSpPr>
        <p:spPr>
          <a:xfrm>
            <a:off x="0" y="114503"/>
            <a:ext cx="10381129" cy="461665"/>
          </a:xfrm>
          <a:prstGeom prst="rect">
            <a:avLst/>
          </a:prstGeom>
        </p:spPr>
        <p:txBody>
          <a:bodyPr wrap="square">
            <a:spAutoFit/>
          </a:bodyPr>
          <a:lstStyle/>
          <a:p>
            <a:pPr lvl="0" algn="ctr"/>
            <a:r>
              <a:rPr lang="ru-RU" sz="2400" b="1" dirty="0">
                <a:latin typeface="Tahoma" panose="020B0604030504040204" pitchFamily="34" charset="0"/>
                <a:ea typeface="Tahoma" panose="020B0604030504040204" pitchFamily="34" charset="0"/>
                <a:cs typeface="Tahoma" panose="020B0604030504040204" pitchFamily="34" charset="0"/>
              </a:rPr>
              <a:t>Золотой век русской культуры</a:t>
            </a:r>
            <a:endParaRPr lang="en-US" sz="2400" b="1" dirty="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endParaRPr>
          </a:p>
        </p:txBody>
      </p:sp>
      <p:sp>
        <p:nvSpPr>
          <p:cNvPr id="3" name="Прямоугольник 2"/>
          <p:cNvSpPr/>
          <p:nvPr/>
        </p:nvSpPr>
        <p:spPr>
          <a:xfrm>
            <a:off x="293341" y="1133133"/>
            <a:ext cx="11620753" cy="5632311"/>
          </a:xfrm>
          <a:prstGeom prst="rect">
            <a:avLst/>
          </a:prstGeom>
        </p:spPr>
        <p:txBody>
          <a:bodyPr wrap="square">
            <a:spAutoFit/>
          </a:bodyPr>
          <a:lstStyle/>
          <a:p>
            <a:r>
              <a:rPr lang="ru-RU" sz="1500" dirty="0">
                <a:latin typeface="Tahoma" panose="020B0604030504040204" pitchFamily="34" charset="0"/>
                <a:ea typeface="Tahoma" panose="020B0604030504040204" pitchFamily="34" charset="0"/>
                <a:cs typeface="Tahoma" panose="020B0604030504040204" pitchFamily="34" charset="0"/>
              </a:rPr>
              <a:t>	Война 1812 г. оказала влияние не только на политику и экономику России, она значительно изменила российское общество. Народ, победивший в войне, ощутил свое достоинство, в человеке стало просыпаться гражданское чувство. Это ярко отразили литература и искусство первой половины XIX в. В этот период. творили великие русские писатели Пушкин, Грибоедов, Гоголь, Лермонтов, поэты-декабристы. Большой подъем испытывали архитектура и скульптура, живопись и музыка. Это время справедливо называют «золотым веком» русской культуры. (ред.)</a:t>
            </a:r>
          </a:p>
          <a:p>
            <a:endParaRPr lang="ru-RU" sz="1500" dirty="0">
              <a:latin typeface="Tahoma" panose="020B0604030504040204" pitchFamily="34" charset="0"/>
              <a:ea typeface="Tahoma" panose="020B0604030504040204" pitchFamily="34" charset="0"/>
              <a:cs typeface="Tahoma" panose="020B0604030504040204" pitchFamily="34" charset="0"/>
            </a:endParaRPr>
          </a:p>
          <a:p>
            <a:r>
              <a:rPr lang="ru-RU" sz="1500" dirty="0">
                <a:latin typeface="Tahoma" panose="020B0604030504040204" pitchFamily="34" charset="0"/>
                <a:ea typeface="Tahoma" panose="020B0604030504040204" pitchFamily="34" charset="0"/>
                <a:cs typeface="Tahoma" panose="020B0604030504040204" pitchFamily="34" charset="0"/>
              </a:rPr>
              <a:t>	Народной болью стала сдача Наполеону Москвы. Но тем </a:t>
            </a:r>
            <a:r>
              <a:rPr lang="ru-RU" sz="1500" dirty="0" err="1">
                <a:latin typeface="Tahoma" panose="020B0604030504040204" pitchFamily="34" charset="0"/>
                <a:ea typeface="Tahoma" panose="020B0604030504040204" pitchFamily="34" charset="0"/>
                <a:cs typeface="Tahoma" panose="020B0604030504040204" pitchFamily="34" charset="0"/>
              </a:rPr>
              <a:t>воодушевленней</a:t>
            </a:r>
            <a:r>
              <a:rPr lang="ru-RU" sz="1500" dirty="0">
                <a:latin typeface="Tahoma" panose="020B0604030504040204" pitchFamily="34" charset="0"/>
                <a:ea typeface="Tahoma" panose="020B0604030504040204" pitchFamily="34" charset="0"/>
                <a:cs typeface="Tahoma" panose="020B0604030504040204" pitchFamily="34" charset="0"/>
              </a:rPr>
              <a:t> взялись Москвичи за восстановление древней столицы. Москва оделась в каменный наряд. Здания строились в стиле ампир (в переводе с французского «имперский стиль»). Ампир - поздняя стадия классицизма, стиля, уже хорошо известного в России с XVIII в.</a:t>
            </a:r>
          </a:p>
          <a:p>
            <a:br>
              <a:rPr lang="ru-RU" sz="1500" dirty="0">
                <a:latin typeface="Tahoma" panose="020B0604030504040204" pitchFamily="34" charset="0"/>
                <a:ea typeface="Tahoma" panose="020B0604030504040204" pitchFamily="34" charset="0"/>
                <a:cs typeface="Tahoma" panose="020B0604030504040204" pitchFamily="34" charset="0"/>
              </a:rPr>
            </a:br>
            <a:r>
              <a:rPr lang="ru-RU" sz="1500" dirty="0">
                <a:latin typeface="Tahoma" panose="020B0604030504040204" pitchFamily="34" charset="0"/>
                <a:ea typeface="Tahoma" panose="020B0604030504040204" pitchFamily="34" charset="0"/>
                <a:cs typeface="Tahoma" panose="020B0604030504040204" pitchFamily="34" charset="0"/>
              </a:rPr>
              <a:t>	Комиссию по восстановлению Москвы возглавил архитектор О.И. Бове. По его проектам была реконструирована Красная площадь, восстановлен разрушенный французами Кремль, сооружено здание Манежа, ставшего одним из зданий- памятников в честь победы в войне 1812 г. Под стенами кремля был разбит Александровский сад, названный так в честь Александра І. Но памятники ставили не только императорам. Скульптор И.П. Мартос создал памятник, напоминавший о победе в войне 1612 г., когда российское ополчение возглавили князь Дмитрий Пожарский и купец Кузьма Минин. Храм Христа Спасителя также строился как памятник воинам, погибшим в войне 1812 г. В конкурсе, объявленном при Александре І, победил проект А.Л. </a:t>
            </a:r>
            <a:r>
              <a:rPr lang="ru-RU" sz="1500" dirty="0" err="1">
                <a:latin typeface="Tahoma" panose="020B0604030504040204" pitchFamily="34" charset="0"/>
                <a:ea typeface="Tahoma" panose="020B0604030504040204" pitchFamily="34" charset="0"/>
                <a:cs typeface="Tahoma" panose="020B0604030504040204" pitchFamily="34" charset="0"/>
              </a:rPr>
              <a:t>Витберга</a:t>
            </a:r>
            <a:r>
              <a:rPr lang="ru-RU" sz="1500" dirty="0">
                <a:latin typeface="Tahoma" panose="020B0604030504040204" pitchFamily="34" charset="0"/>
                <a:ea typeface="Tahoma" panose="020B0604030504040204" pitchFamily="34" charset="0"/>
                <a:cs typeface="Tahoma" panose="020B0604030504040204" pitchFamily="34" charset="0"/>
              </a:rPr>
              <a:t>. Но он остался неосуществленным. Второй этап конкурса проведен уже при Николае I, и его победителем стал проект К.А. Тона - пятиглавый храм с золотым куполом, который был призван выразить могущество России. Его строили с 1837 по 1889 г.</a:t>
            </a:r>
          </a:p>
          <a:p>
            <a:endParaRPr lang="ru-RU" sz="1500" dirty="0">
              <a:latin typeface="Tahoma" panose="020B0604030504040204" pitchFamily="34" charset="0"/>
              <a:ea typeface="Tahoma" panose="020B0604030504040204" pitchFamily="34" charset="0"/>
              <a:cs typeface="Tahoma" panose="020B0604030504040204" pitchFamily="34" charset="0"/>
            </a:endParaRPr>
          </a:p>
          <a:p>
            <a:r>
              <a:rPr lang="ru-RU" sz="1500" dirty="0">
                <a:latin typeface="Tahoma" panose="020B0604030504040204" pitchFamily="34" charset="0"/>
                <a:ea typeface="Tahoma" panose="020B0604030504040204" pitchFamily="34" charset="0"/>
                <a:cs typeface="Tahoma" panose="020B0604030504040204" pitchFamily="34" charset="0"/>
              </a:rPr>
              <a:t>	Русская литература начала XIX в. отразила процесс формирования народного самосознания, обратилась к поиску Исторических корней русского народа, русского характера (баллады К.Ф. Рылеева, басни И.А. Крылова). В то же время в литературе все больше проявляется сатирический взгляд на действительность. В баснях И.А. Крылова и в произведениях Н.В. Гоголя ставится вопрос: кто же такой человек и какова его нравственная природа? Литература</a:t>
            </a:r>
          </a:p>
        </p:txBody>
      </p:sp>
    </p:spTree>
    <p:extLst>
      <p:ext uri="{BB962C8B-B14F-4D97-AF65-F5344CB8AC3E}">
        <p14:creationId xmlns:p14="http://schemas.microsoft.com/office/powerpoint/2010/main" val="4274059405"/>
      </p:ext>
    </p:extLst>
  </p:cSld>
  <p:clrMapOvr>
    <a:masterClrMapping/>
  </p:clrMapOvr>
  <p:transition spd="med">
    <p:pull/>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10596275" y="314761"/>
            <a:ext cx="524503" cy="461665"/>
          </a:xfrm>
          <a:prstGeom prst="rect">
            <a:avLst/>
          </a:prstGeom>
          <a:noFill/>
        </p:spPr>
        <p:txBody>
          <a:bodyPr wrap="none" rtlCol="0">
            <a:spAutoFit/>
          </a:bodyPr>
          <a:lstStyle/>
          <a:p>
            <a:r>
              <a:rPr lang="ru-RU" sz="2400" dirty="0"/>
              <a:t>10</a:t>
            </a:r>
          </a:p>
        </p:txBody>
      </p:sp>
      <p:sp>
        <p:nvSpPr>
          <p:cNvPr id="2" name="Прямоугольник 1"/>
          <p:cNvSpPr/>
          <p:nvPr/>
        </p:nvSpPr>
        <p:spPr>
          <a:xfrm>
            <a:off x="0" y="114503"/>
            <a:ext cx="10381129" cy="461665"/>
          </a:xfrm>
          <a:prstGeom prst="rect">
            <a:avLst/>
          </a:prstGeom>
        </p:spPr>
        <p:txBody>
          <a:bodyPr wrap="square">
            <a:spAutoFit/>
          </a:bodyPr>
          <a:lstStyle/>
          <a:p>
            <a:pPr lvl="0" algn="ctr"/>
            <a:r>
              <a:rPr lang="ru-RU" sz="2400" b="1" dirty="0">
                <a:latin typeface="Tahoma" panose="020B0604030504040204" pitchFamily="34" charset="0"/>
                <a:ea typeface="Tahoma" panose="020B0604030504040204" pitchFamily="34" charset="0"/>
                <a:cs typeface="Tahoma" panose="020B0604030504040204" pitchFamily="34" charset="0"/>
              </a:rPr>
              <a:t>Золотой век русской культуры</a:t>
            </a:r>
            <a:endParaRPr lang="en-US" sz="2400" b="1" dirty="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endParaRPr>
          </a:p>
        </p:txBody>
      </p:sp>
      <p:sp>
        <p:nvSpPr>
          <p:cNvPr id="3" name="Прямоугольник 2"/>
          <p:cNvSpPr/>
          <p:nvPr/>
        </p:nvSpPr>
        <p:spPr>
          <a:xfrm>
            <a:off x="293341" y="1133133"/>
            <a:ext cx="11620753" cy="5863144"/>
          </a:xfrm>
          <a:prstGeom prst="rect">
            <a:avLst/>
          </a:prstGeom>
        </p:spPr>
        <p:txBody>
          <a:bodyPr wrap="square">
            <a:spAutoFit/>
          </a:bodyPr>
          <a:lstStyle/>
          <a:p>
            <a:r>
              <a:rPr lang="ru-RU" sz="1500" dirty="0">
                <a:latin typeface="Tahoma" panose="020B0604030504040204" pitchFamily="34" charset="0"/>
                <a:ea typeface="Tahoma" panose="020B0604030504040204" pitchFamily="34" charset="0"/>
                <a:cs typeface="Tahoma" panose="020B0604030504040204" pitchFamily="34" charset="0"/>
              </a:rPr>
              <a:t>	Наиболее ярко и разнообразно настроения и чаяния эпохи отразились в творчестве А.С. Пушкина, которого сразу же после его смерти назовут «солнцем русской поэзии». Рядом с Пушкиным творил М.Ю. Лермонтов. Своими поэмами «Мцыри» И «Демон» он завершил начатую Пушкиным эпоху высокого романтизма в русской культуре. 1820-1840-е годы стали ярчайшей страницей русской литературы и русской поэзии, поистине ее «золотым веком». Живопись в не меньшей степени была захвачена идеями, господствующими в российском обществе.</a:t>
            </a:r>
            <a:br>
              <a:rPr lang="ru-RU" sz="1500" dirty="0">
                <a:latin typeface="Tahoma" panose="020B0604030504040204" pitchFamily="34" charset="0"/>
                <a:ea typeface="Tahoma" panose="020B0604030504040204" pitchFamily="34" charset="0"/>
                <a:cs typeface="Tahoma" panose="020B0604030504040204" pitchFamily="34" charset="0"/>
              </a:rPr>
            </a:br>
            <a:br>
              <a:rPr lang="ru-RU" sz="1500" dirty="0">
                <a:latin typeface="Tahoma" panose="020B0604030504040204" pitchFamily="34" charset="0"/>
                <a:ea typeface="Tahoma" panose="020B0604030504040204" pitchFamily="34" charset="0"/>
                <a:cs typeface="Tahoma" panose="020B0604030504040204" pitchFamily="34" charset="0"/>
              </a:rPr>
            </a:br>
            <a:r>
              <a:rPr lang="ru-RU" sz="1500" dirty="0">
                <a:latin typeface="Tahoma" panose="020B0604030504040204" pitchFamily="34" charset="0"/>
                <a:ea typeface="Tahoma" panose="020B0604030504040204" pitchFamily="34" charset="0"/>
                <a:cs typeface="Tahoma" panose="020B0604030504040204" pitchFamily="34" charset="0"/>
              </a:rPr>
              <a:t>	Развитие такого жанра, как портрет, характеризует обостренный интерес к человеку, к его личности, к его характеру. (Портреты А.С. Пушкина работы О.А. Кипренского, В.А. Тропинина). В первой половине XIX в. переживала расцвет русская историческая живопись. Художники А.А. Иванов и К.П. Брюллов нередко обращались к библейской, мировой и отечественной истории. Живопись</a:t>
            </a:r>
            <a:br>
              <a:rPr lang="ru-RU" sz="1500" dirty="0">
                <a:latin typeface="Tahoma" panose="020B0604030504040204" pitchFamily="34" charset="0"/>
                <a:ea typeface="Tahoma" panose="020B0604030504040204" pitchFamily="34" charset="0"/>
                <a:cs typeface="Tahoma" panose="020B0604030504040204" pitchFamily="34" charset="0"/>
              </a:rPr>
            </a:br>
            <a:br>
              <a:rPr lang="ru-RU" sz="1500" dirty="0">
                <a:latin typeface="Tahoma" panose="020B0604030504040204" pitchFamily="34" charset="0"/>
                <a:ea typeface="Tahoma" panose="020B0604030504040204" pitchFamily="34" charset="0"/>
                <a:cs typeface="Tahoma" panose="020B0604030504040204" pitchFamily="34" charset="0"/>
              </a:rPr>
            </a:br>
            <a:r>
              <a:rPr lang="ru-RU" sz="1500" dirty="0">
                <a:latin typeface="Tahoma" panose="020B0604030504040204" pitchFamily="34" charset="0"/>
                <a:ea typeface="Tahoma" panose="020B0604030504040204" pitchFamily="34" charset="0"/>
                <a:cs typeface="Tahoma" panose="020B0604030504040204" pitchFamily="34" charset="0"/>
              </a:rPr>
              <a:t>	К.П. Брюллов «Последний день Помпеи» Картина К.П. Брюллова «Последний день Помпеи» (1830 1833) была написана в Италии, где принималась с восторгом. Затем ее демонстрировали в Париже, а потом привезли в Россию. И здесь публика встретила ее с восторгом, восхищаясь талантом Брюллова. (ред.) А.А. Иванов «Явление Христа народу» Картина А.А. Иванова «Явление Христа народу» также принадлежит романтизму. Российская публика приняла ее холодно, что стало для художника большим ударом: ведь он писал ее 20 лет, с 1837 по 1857 г. В письмах из Италии, где Иванов писал свое полотно, он признавался, что хотел отразить в картине «смысл всего Евангелия». Написанию картины предшествовала длительная подготовка. Иванов написал сотни эскизов, прорабатывая каждый образ.</a:t>
            </a:r>
            <a:br>
              <a:rPr lang="ru-RU" sz="1500" dirty="0">
                <a:latin typeface="Tahoma" panose="020B0604030504040204" pitchFamily="34" charset="0"/>
                <a:ea typeface="Tahoma" panose="020B0604030504040204" pitchFamily="34" charset="0"/>
                <a:cs typeface="Tahoma" panose="020B0604030504040204" pitchFamily="34" charset="0"/>
              </a:rPr>
            </a:br>
            <a:r>
              <a:rPr lang="ru-RU" sz="1500" dirty="0">
                <a:latin typeface="Tahoma" panose="020B0604030504040204" pitchFamily="34" charset="0"/>
                <a:ea typeface="Tahoma" panose="020B0604030504040204" pitchFamily="34" charset="0"/>
                <a:cs typeface="Tahoma" panose="020B0604030504040204" pitchFamily="34" charset="0"/>
              </a:rPr>
              <a:t>	</a:t>
            </a:r>
          </a:p>
          <a:p>
            <a:r>
              <a:rPr lang="ru-RU" sz="1500" dirty="0">
                <a:latin typeface="Tahoma" panose="020B0604030504040204" pitchFamily="34" charset="0"/>
                <a:ea typeface="Tahoma" panose="020B0604030504040204" pitchFamily="34" charset="0"/>
                <a:cs typeface="Tahoma" panose="020B0604030504040204" pitchFamily="34" charset="0"/>
              </a:rPr>
              <a:t>	От тем высоких и классических искусство переходило к темам бытовым. Не без влияния литературы и живописи появляется интерес к теме простого народа, к жанровым, то есть бытовым, сценам, ситуациям. Это особенно заметно в творчестве художника А.Г. Венецианова. Он первым сделал героем своих картин крестьянина. Однако и Венецианов не свободен от возвышенно-романтических представлений эпохи. Крестьяне на его полотнах выглядят не совсем как в жизни, они облагорожены, опоэтизированы их быт и труд. </a:t>
            </a:r>
          </a:p>
          <a:p>
            <a:endParaRPr lang="ru-RU" sz="1500"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200271331"/>
      </p:ext>
    </p:extLst>
  </p:cSld>
  <p:clrMapOvr>
    <a:masterClrMapping/>
  </p:clrMapOvr>
  <p:transition spd="med">
    <p:pull/>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10596275" y="314761"/>
            <a:ext cx="524503" cy="461665"/>
          </a:xfrm>
          <a:prstGeom prst="rect">
            <a:avLst/>
          </a:prstGeom>
          <a:noFill/>
        </p:spPr>
        <p:txBody>
          <a:bodyPr wrap="none" rtlCol="0">
            <a:spAutoFit/>
          </a:bodyPr>
          <a:lstStyle/>
          <a:p>
            <a:r>
              <a:rPr lang="ru-RU" sz="2400" dirty="0"/>
              <a:t>11</a:t>
            </a:r>
          </a:p>
        </p:txBody>
      </p:sp>
      <p:sp>
        <p:nvSpPr>
          <p:cNvPr id="2" name="Прямоугольник 1"/>
          <p:cNvSpPr/>
          <p:nvPr/>
        </p:nvSpPr>
        <p:spPr>
          <a:xfrm>
            <a:off x="0" y="114503"/>
            <a:ext cx="10381129" cy="461665"/>
          </a:xfrm>
          <a:prstGeom prst="rect">
            <a:avLst/>
          </a:prstGeom>
        </p:spPr>
        <p:txBody>
          <a:bodyPr wrap="square">
            <a:spAutoFit/>
          </a:bodyPr>
          <a:lstStyle/>
          <a:p>
            <a:pPr lvl="0" algn="ctr"/>
            <a:r>
              <a:rPr lang="ru-RU" sz="2400" b="1" dirty="0">
                <a:latin typeface="Tahoma" panose="020B0604030504040204" pitchFamily="34" charset="0"/>
                <a:ea typeface="Tahoma" panose="020B0604030504040204" pitchFamily="34" charset="0"/>
                <a:cs typeface="Tahoma" panose="020B0604030504040204" pitchFamily="34" charset="0"/>
              </a:rPr>
              <a:t>Золотой век русской культуры</a:t>
            </a:r>
            <a:endParaRPr lang="en-US" sz="2400" b="1" dirty="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endParaRPr>
          </a:p>
        </p:txBody>
      </p:sp>
      <p:pic>
        <p:nvPicPr>
          <p:cNvPr id="5" name="Рисунок 4">
            <a:extLst>
              <a:ext uri="{FF2B5EF4-FFF2-40B4-BE49-F238E27FC236}">
                <a16:creationId xmlns:a16="http://schemas.microsoft.com/office/drawing/2014/main" id="{D03A4307-7D69-42ED-AEDE-6581F5811BAF}"/>
              </a:ext>
            </a:extLst>
          </p:cNvPr>
          <p:cNvPicPr>
            <a:picLocks noChangeAspect="1"/>
          </p:cNvPicPr>
          <p:nvPr/>
        </p:nvPicPr>
        <p:blipFill>
          <a:blip r:embed="rId2"/>
          <a:stretch>
            <a:fillRect/>
          </a:stretch>
        </p:blipFill>
        <p:spPr>
          <a:xfrm>
            <a:off x="848798" y="1933082"/>
            <a:ext cx="3045465" cy="3550142"/>
          </a:xfrm>
          <a:prstGeom prst="rect">
            <a:avLst/>
          </a:prstGeom>
        </p:spPr>
      </p:pic>
      <p:pic>
        <p:nvPicPr>
          <p:cNvPr id="6" name="Рисунок 5">
            <a:extLst>
              <a:ext uri="{FF2B5EF4-FFF2-40B4-BE49-F238E27FC236}">
                <a16:creationId xmlns:a16="http://schemas.microsoft.com/office/drawing/2014/main" id="{84D091B5-98B9-4776-ACA8-D64C23C8A73E}"/>
              </a:ext>
            </a:extLst>
          </p:cNvPr>
          <p:cNvPicPr>
            <a:picLocks noChangeAspect="1"/>
          </p:cNvPicPr>
          <p:nvPr/>
        </p:nvPicPr>
        <p:blipFill>
          <a:blip r:embed="rId3"/>
          <a:stretch>
            <a:fillRect/>
          </a:stretch>
        </p:blipFill>
        <p:spPr>
          <a:xfrm>
            <a:off x="4734596" y="1933083"/>
            <a:ext cx="2648951" cy="3550141"/>
          </a:xfrm>
          <a:prstGeom prst="rect">
            <a:avLst/>
          </a:prstGeom>
        </p:spPr>
      </p:pic>
      <p:pic>
        <p:nvPicPr>
          <p:cNvPr id="7" name="Рисунок 6">
            <a:extLst>
              <a:ext uri="{FF2B5EF4-FFF2-40B4-BE49-F238E27FC236}">
                <a16:creationId xmlns:a16="http://schemas.microsoft.com/office/drawing/2014/main" id="{0D223AAA-B4CD-4556-B32D-E0BDC9F8B9D1}"/>
              </a:ext>
            </a:extLst>
          </p:cNvPr>
          <p:cNvPicPr>
            <a:picLocks noChangeAspect="1"/>
          </p:cNvPicPr>
          <p:nvPr/>
        </p:nvPicPr>
        <p:blipFill>
          <a:blip r:embed="rId4"/>
          <a:stretch>
            <a:fillRect/>
          </a:stretch>
        </p:blipFill>
        <p:spPr>
          <a:xfrm>
            <a:off x="8288444" y="1933082"/>
            <a:ext cx="2807569" cy="3550141"/>
          </a:xfrm>
          <a:prstGeom prst="rect">
            <a:avLst/>
          </a:prstGeom>
        </p:spPr>
      </p:pic>
      <p:sp>
        <p:nvSpPr>
          <p:cNvPr id="8" name="Прямоугольник 7">
            <a:extLst>
              <a:ext uri="{FF2B5EF4-FFF2-40B4-BE49-F238E27FC236}">
                <a16:creationId xmlns:a16="http://schemas.microsoft.com/office/drawing/2014/main" id="{C9FDEDA8-CD99-4C38-A363-B003AF21094C}"/>
              </a:ext>
            </a:extLst>
          </p:cNvPr>
          <p:cNvSpPr/>
          <p:nvPr/>
        </p:nvSpPr>
        <p:spPr>
          <a:xfrm>
            <a:off x="-335322" y="5483223"/>
            <a:ext cx="5413704" cy="374013"/>
          </a:xfrm>
          <a:prstGeom prst="rect">
            <a:avLst/>
          </a:prstGeom>
        </p:spPr>
        <p:txBody>
          <a:bodyPr wrap="square">
            <a:spAutoFit/>
          </a:bodyPr>
          <a:lstStyle/>
          <a:p>
            <a:pPr algn="ctr">
              <a:lnSpc>
                <a:spcPct val="150000"/>
              </a:lnSpc>
            </a:pPr>
            <a:r>
              <a:rPr lang="ru-RU" sz="1400" dirty="0">
                <a:latin typeface="Tahoma" panose="020B0604030504040204" pitchFamily="34" charset="0"/>
                <a:ea typeface="Tahoma" panose="020B0604030504040204" pitchFamily="34" charset="0"/>
                <a:cs typeface="Tahoma" panose="020B0604030504040204" pitchFamily="34" charset="0"/>
              </a:rPr>
              <a:t>Рисунок 7 – А.С. Пушкин</a:t>
            </a:r>
          </a:p>
        </p:txBody>
      </p:sp>
      <p:sp>
        <p:nvSpPr>
          <p:cNvPr id="9" name="Прямоугольник 8">
            <a:extLst>
              <a:ext uri="{FF2B5EF4-FFF2-40B4-BE49-F238E27FC236}">
                <a16:creationId xmlns:a16="http://schemas.microsoft.com/office/drawing/2014/main" id="{5152AFE8-28B8-47A6-BF6C-730369393481}"/>
              </a:ext>
            </a:extLst>
          </p:cNvPr>
          <p:cNvSpPr/>
          <p:nvPr/>
        </p:nvSpPr>
        <p:spPr>
          <a:xfrm>
            <a:off x="3384502" y="5483221"/>
            <a:ext cx="5413704" cy="374013"/>
          </a:xfrm>
          <a:prstGeom prst="rect">
            <a:avLst/>
          </a:prstGeom>
        </p:spPr>
        <p:txBody>
          <a:bodyPr wrap="square">
            <a:spAutoFit/>
          </a:bodyPr>
          <a:lstStyle/>
          <a:p>
            <a:pPr algn="ctr">
              <a:lnSpc>
                <a:spcPct val="150000"/>
              </a:lnSpc>
            </a:pPr>
            <a:r>
              <a:rPr lang="ru-RU" sz="1400" dirty="0">
                <a:latin typeface="Tahoma" panose="020B0604030504040204" pitchFamily="34" charset="0"/>
                <a:ea typeface="Tahoma" panose="020B0604030504040204" pitchFamily="34" charset="0"/>
                <a:cs typeface="Tahoma" panose="020B0604030504040204" pitchFamily="34" charset="0"/>
              </a:rPr>
              <a:t>Рисунок 8 – М.Ю. Лермонтов</a:t>
            </a:r>
          </a:p>
        </p:txBody>
      </p:sp>
      <p:sp>
        <p:nvSpPr>
          <p:cNvPr id="10" name="Прямоугольник 9">
            <a:extLst>
              <a:ext uri="{FF2B5EF4-FFF2-40B4-BE49-F238E27FC236}">
                <a16:creationId xmlns:a16="http://schemas.microsoft.com/office/drawing/2014/main" id="{39E3159D-9B50-42A4-A256-10A49937954F}"/>
              </a:ext>
            </a:extLst>
          </p:cNvPr>
          <p:cNvSpPr/>
          <p:nvPr/>
        </p:nvSpPr>
        <p:spPr>
          <a:xfrm>
            <a:off x="6985376" y="5483221"/>
            <a:ext cx="5413704" cy="374013"/>
          </a:xfrm>
          <a:prstGeom prst="rect">
            <a:avLst/>
          </a:prstGeom>
        </p:spPr>
        <p:txBody>
          <a:bodyPr wrap="square">
            <a:spAutoFit/>
          </a:bodyPr>
          <a:lstStyle/>
          <a:p>
            <a:pPr algn="ctr">
              <a:lnSpc>
                <a:spcPct val="150000"/>
              </a:lnSpc>
            </a:pPr>
            <a:r>
              <a:rPr lang="ru-RU" sz="1400" dirty="0">
                <a:latin typeface="Tahoma" panose="020B0604030504040204" pitchFamily="34" charset="0"/>
                <a:ea typeface="Tahoma" panose="020B0604030504040204" pitchFamily="34" charset="0"/>
                <a:cs typeface="Tahoma" panose="020B0604030504040204" pitchFamily="34" charset="0"/>
              </a:rPr>
              <a:t>Рисунок 9 – Н.В. Гоголь</a:t>
            </a:r>
          </a:p>
        </p:txBody>
      </p:sp>
    </p:spTree>
    <p:extLst>
      <p:ext uri="{BB962C8B-B14F-4D97-AF65-F5344CB8AC3E}">
        <p14:creationId xmlns:p14="http://schemas.microsoft.com/office/powerpoint/2010/main" val="928617951"/>
      </p:ext>
    </p:extLst>
  </p:cSld>
  <p:clrMapOvr>
    <a:masterClrMapping/>
  </p:clrMapOvr>
  <p:transition spd="med">
    <p:pull/>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10596275" y="314761"/>
            <a:ext cx="524503" cy="461665"/>
          </a:xfrm>
          <a:prstGeom prst="rect">
            <a:avLst/>
          </a:prstGeom>
          <a:noFill/>
        </p:spPr>
        <p:txBody>
          <a:bodyPr wrap="none" rtlCol="0">
            <a:spAutoFit/>
          </a:bodyPr>
          <a:lstStyle/>
          <a:p>
            <a:r>
              <a:rPr lang="ru-RU" sz="2400" dirty="0"/>
              <a:t>12</a:t>
            </a:r>
          </a:p>
        </p:txBody>
      </p:sp>
      <p:sp>
        <p:nvSpPr>
          <p:cNvPr id="2" name="Прямоугольник 1"/>
          <p:cNvSpPr/>
          <p:nvPr/>
        </p:nvSpPr>
        <p:spPr>
          <a:xfrm>
            <a:off x="0" y="114503"/>
            <a:ext cx="10381129" cy="461665"/>
          </a:xfrm>
          <a:prstGeom prst="rect">
            <a:avLst/>
          </a:prstGeom>
        </p:spPr>
        <p:txBody>
          <a:bodyPr wrap="square">
            <a:spAutoFit/>
          </a:bodyPr>
          <a:lstStyle/>
          <a:p>
            <a:pPr lvl="0" algn="ctr"/>
            <a:r>
              <a:rPr lang="ru-RU" sz="2400" b="1" dirty="0">
                <a:latin typeface="Tahoma" panose="020B0604030504040204" pitchFamily="34" charset="0"/>
                <a:ea typeface="Tahoma" panose="020B0604030504040204" pitchFamily="34" charset="0"/>
                <a:cs typeface="Tahoma" panose="020B0604030504040204" pitchFamily="34" charset="0"/>
              </a:rPr>
              <a:t>Революция 1905-1907 гг.: причины, ход, результаты</a:t>
            </a:r>
            <a:endParaRPr lang="en-US" sz="2400" b="1" dirty="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endParaRPr>
          </a:p>
        </p:txBody>
      </p:sp>
      <p:sp>
        <p:nvSpPr>
          <p:cNvPr id="11" name="Прямоугольник 10">
            <a:extLst>
              <a:ext uri="{FF2B5EF4-FFF2-40B4-BE49-F238E27FC236}">
                <a16:creationId xmlns:a16="http://schemas.microsoft.com/office/drawing/2014/main" id="{58F7FDCA-5250-4F48-9C21-B2B8646F3C0C}"/>
              </a:ext>
            </a:extLst>
          </p:cNvPr>
          <p:cNvSpPr/>
          <p:nvPr/>
        </p:nvSpPr>
        <p:spPr>
          <a:xfrm>
            <a:off x="387471" y="1012109"/>
            <a:ext cx="11217341" cy="5078313"/>
          </a:xfrm>
          <a:prstGeom prst="rect">
            <a:avLst/>
          </a:prstGeom>
        </p:spPr>
        <p:txBody>
          <a:bodyPr wrap="square">
            <a:spAutoFit/>
          </a:bodyPr>
          <a:lstStyle/>
          <a:p>
            <a:pPr algn="just"/>
            <a:r>
              <a:rPr lang="ru-RU" dirty="0">
                <a:latin typeface="Tahoma" panose="020B0604030504040204" pitchFamily="34" charset="0"/>
                <a:ea typeface="Tahoma" panose="020B0604030504040204" pitchFamily="34" charset="0"/>
                <a:cs typeface="Tahoma" panose="020B0604030504040204" pitchFamily="34" charset="0"/>
              </a:rPr>
              <a:t>	</a:t>
            </a:r>
            <a:r>
              <a:rPr lang="ru-RU" b="1" dirty="0">
                <a:latin typeface="Tahoma" panose="020B0604030504040204" pitchFamily="34" charset="0"/>
                <a:ea typeface="Tahoma" panose="020B0604030504040204" pitchFamily="34" charset="0"/>
                <a:cs typeface="Tahoma" panose="020B0604030504040204" pitchFamily="34" charset="0"/>
              </a:rPr>
              <a:t>Основные причины революции 1905-1907 годов следующие:</a:t>
            </a:r>
          </a:p>
          <a:p>
            <a:pPr marL="285750" indent="-285750" algn="just">
              <a:buFont typeface="Arial" panose="020B0604020202020204" pitchFamily="34" charset="0"/>
              <a:buChar char="•"/>
            </a:pPr>
            <a:r>
              <a:rPr lang="ru-RU" dirty="0">
                <a:latin typeface="Tahoma" panose="020B0604030504040204" pitchFamily="34" charset="0"/>
                <a:ea typeface="Tahoma" panose="020B0604030504040204" pitchFamily="34" charset="0"/>
                <a:cs typeface="Tahoma" panose="020B0604030504040204" pitchFamily="34" charset="0"/>
              </a:rPr>
              <a:t>Отсутствие политических свобод у большинства населения Российской Империи.</a:t>
            </a:r>
          </a:p>
          <a:p>
            <a:pPr marL="285750" indent="-285750" algn="just">
              <a:buFont typeface="Arial" panose="020B0604020202020204" pitchFamily="34" charset="0"/>
              <a:buChar char="•"/>
            </a:pPr>
            <a:r>
              <a:rPr lang="ru-RU" dirty="0">
                <a:latin typeface="Tahoma" panose="020B0604030504040204" pitchFamily="34" charset="0"/>
                <a:ea typeface="Tahoma" panose="020B0604030504040204" pitchFamily="34" charset="0"/>
                <a:cs typeface="Tahoma" panose="020B0604030504040204" pitchFamily="34" charset="0"/>
              </a:rPr>
              <a:t>Неразрешенный аграрный вопрос. Несмотря на отмену крепостного права в 1861 году существенных изменений для крестьян не было.</a:t>
            </a:r>
          </a:p>
          <a:p>
            <a:pPr marL="285750" indent="-285750" algn="just">
              <a:buFont typeface="Arial" panose="020B0604020202020204" pitchFamily="34" charset="0"/>
              <a:buChar char="•"/>
            </a:pPr>
            <a:r>
              <a:rPr lang="ru-RU" dirty="0">
                <a:latin typeface="Tahoma" panose="020B0604030504040204" pitchFamily="34" charset="0"/>
                <a:ea typeface="Tahoma" panose="020B0604030504040204" pitchFamily="34" charset="0"/>
                <a:cs typeface="Tahoma" panose="020B0604030504040204" pitchFamily="34" charset="0"/>
              </a:rPr>
              <a:t>Тяжелые условия труда на заводах и фабриках.</a:t>
            </a:r>
          </a:p>
          <a:p>
            <a:pPr marL="285750" indent="-285750" algn="just">
              <a:buFont typeface="Arial" panose="020B0604020202020204" pitchFamily="34" charset="0"/>
              <a:buChar char="•"/>
            </a:pPr>
            <a:r>
              <a:rPr lang="ru-RU" dirty="0">
                <a:latin typeface="Tahoma" panose="020B0604030504040204" pitchFamily="34" charset="0"/>
                <a:ea typeface="Tahoma" panose="020B0604030504040204" pitchFamily="34" charset="0"/>
                <a:cs typeface="Tahoma" panose="020B0604030504040204" pitchFamily="34" charset="0"/>
              </a:rPr>
              <a:t>Неудачи России в русско-японской войне.</a:t>
            </a:r>
          </a:p>
          <a:p>
            <a:pPr marL="285750" indent="-285750" algn="just">
              <a:buFont typeface="Arial" panose="020B0604020202020204" pitchFamily="34" charset="0"/>
              <a:buChar char="•"/>
            </a:pPr>
            <a:r>
              <a:rPr lang="ru-RU" dirty="0">
                <a:latin typeface="Tahoma" panose="020B0604030504040204" pitchFamily="34" charset="0"/>
                <a:ea typeface="Tahoma" panose="020B0604030504040204" pitchFamily="34" charset="0"/>
                <a:cs typeface="Tahoma" panose="020B0604030504040204" pitchFamily="34" charset="0"/>
              </a:rPr>
              <a:t>Национальный вопрос. Россия была многонациональной страной, но права многих мелких наций являлись.</a:t>
            </a:r>
          </a:p>
          <a:p>
            <a:pPr algn="ctr"/>
            <a:r>
              <a:rPr lang="ru-RU" b="1" dirty="0">
                <a:latin typeface="Tahoma" panose="020B0604030504040204" pitchFamily="34" charset="0"/>
                <a:ea typeface="Tahoma" panose="020B0604030504040204" pitchFamily="34" charset="0"/>
                <a:cs typeface="Tahoma" panose="020B0604030504040204" pitchFamily="34" charset="0"/>
              </a:rPr>
              <a:t>Ход событий</a:t>
            </a:r>
          </a:p>
          <a:p>
            <a:pPr algn="just"/>
            <a:r>
              <a:rPr lang="ru-RU" dirty="0">
                <a:latin typeface="Tahoma" panose="020B0604030504040204" pitchFamily="34" charset="0"/>
                <a:ea typeface="Tahoma" panose="020B0604030504040204" pitchFamily="34" charset="0"/>
                <a:cs typeface="Tahoma" panose="020B0604030504040204" pitchFamily="34" charset="0"/>
              </a:rPr>
              <a:t>	Революция 1905 1907 годов может быть разделена на три основных этапа: январь-сентябрь 1905, октябрь-декабрь 1905, январь 1906 - 3 июня 1907. Рассмотрим более конкретных каждый из этих этапов, но перед этим я хочу остановиться на 3 основных показатели, которые позволили начать революцию и ускорить ее продвижение:</a:t>
            </a:r>
          </a:p>
          <a:p>
            <a:pPr lvl="1" algn="just"/>
            <a:r>
              <a:rPr lang="ru-RU" dirty="0">
                <a:latin typeface="Tahoma" panose="020B0604030504040204" pitchFamily="34" charset="0"/>
                <a:ea typeface="Tahoma" panose="020B0604030504040204" pitchFamily="34" charset="0"/>
                <a:cs typeface="Tahoma" panose="020B0604030504040204" pitchFamily="34" charset="0"/>
              </a:rPr>
              <a:t>Поражение России в ходе русско-японской войны. Многие историки говорят о том, что японская разведка активно финансировала революцию в России. Это было необходимо, чтобы ослабить врага изнутри. Разумеется, никаких следов, доказывающих эту теорию нет, но интересный факт - как только русско-японская война закончилась - первая русская революция 1905 года пошла на спад.</a:t>
            </a:r>
          </a:p>
        </p:txBody>
      </p:sp>
    </p:spTree>
    <p:extLst>
      <p:ext uri="{BB962C8B-B14F-4D97-AF65-F5344CB8AC3E}">
        <p14:creationId xmlns:p14="http://schemas.microsoft.com/office/powerpoint/2010/main" val="650344469"/>
      </p:ext>
    </p:extLst>
  </p:cSld>
  <p:clrMapOvr>
    <a:masterClrMapping/>
  </p:clrMapOvr>
  <p:transition spd="med">
    <p:pull/>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10596275" y="314761"/>
            <a:ext cx="524503" cy="461665"/>
          </a:xfrm>
          <a:prstGeom prst="rect">
            <a:avLst/>
          </a:prstGeom>
          <a:noFill/>
        </p:spPr>
        <p:txBody>
          <a:bodyPr wrap="none" rtlCol="0">
            <a:spAutoFit/>
          </a:bodyPr>
          <a:lstStyle/>
          <a:p>
            <a:r>
              <a:rPr lang="ru-RU" sz="2400" dirty="0"/>
              <a:t>13</a:t>
            </a:r>
          </a:p>
        </p:txBody>
      </p:sp>
      <p:sp>
        <p:nvSpPr>
          <p:cNvPr id="2" name="Прямоугольник 1"/>
          <p:cNvSpPr/>
          <p:nvPr/>
        </p:nvSpPr>
        <p:spPr>
          <a:xfrm>
            <a:off x="0" y="114503"/>
            <a:ext cx="10381129" cy="461665"/>
          </a:xfrm>
          <a:prstGeom prst="rect">
            <a:avLst/>
          </a:prstGeom>
        </p:spPr>
        <p:txBody>
          <a:bodyPr wrap="square">
            <a:spAutoFit/>
          </a:bodyPr>
          <a:lstStyle/>
          <a:p>
            <a:pPr lvl="0" algn="ctr"/>
            <a:r>
              <a:rPr lang="ru-RU" sz="2400" b="1" dirty="0">
                <a:latin typeface="Tahoma" panose="020B0604030504040204" pitchFamily="34" charset="0"/>
                <a:ea typeface="Tahoma" panose="020B0604030504040204" pitchFamily="34" charset="0"/>
                <a:cs typeface="Tahoma" panose="020B0604030504040204" pitchFamily="34" charset="0"/>
              </a:rPr>
              <a:t>Революция 1905-1907 гг.: причины, ход, результаты</a:t>
            </a:r>
            <a:endParaRPr lang="en-US" sz="2400" b="1" dirty="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endParaRPr>
          </a:p>
        </p:txBody>
      </p:sp>
      <p:sp>
        <p:nvSpPr>
          <p:cNvPr id="11" name="Прямоугольник 10">
            <a:extLst>
              <a:ext uri="{FF2B5EF4-FFF2-40B4-BE49-F238E27FC236}">
                <a16:creationId xmlns:a16="http://schemas.microsoft.com/office/drawing/2014/main" id="{58F7FDCA-5250-4F48-9C21-B2B8646F3C0C}"/>
              </a:ext>
            </a:extLst>
          </p:cNvPr>
          <p:cNvSpPr/>
          <p:nvPr/>
        </p:nvSpPr>
        <p:spPr>
          <a:xfrm>
            <a:off x="292347" y="1111186"/>
            <a:ext cx="11607305" cy="5632311"/>
          </a:xfrm>
          <a:prstGeom prst="rect">
            <a:avLst/>
          </a:prstGeom>
        </p:spPr>
        <p:txBody>
          <a:bodyPr wrap="square">
            <a:spAutoFit/>
          </a:bodyPr>
          <a:lstStyle/>
          <a:p>
            <a:pPr algn="just"/>
            <a:r>
              <a:rPr lang="ru-RU" dirty="0">
                <a:latin typeface="Tahoma" panose="020B0604030504040204" pitchFamily="34" charset="0"/>
                <a:ea typeface="Tahoma" panose="020B0604030504040204" pitchFamily="34" charset="0"/>
                <a:cs typeface="Tahoma" panose="020B0604030504040204" pitchFamily="34" charset="0"/>
              </a:rPr>
              <a:t>	Кризис 1900-1903 годов. Это был экономический кризис, который очень больно ударил по основным слоям населения, прежде всего по бедным.</a:t>
            </a:r>
          </a:p>
          <a:p>
            <a:pPr algn="just"/>
            <a:r>
              <a:rPr lang="ru-RU" dirty="0">
                <a:latin typeface="Tahoma" panose="020B0604030504040204" pitchFamily="34" charset="0"/>
                <a:ea typeface="Tahoma" panose="020B0604030504040204" pitchFamily="34" charset="0"/>
                <a:cs typeface="Tahoma" panose="020B0604030504040204" pitchFamily="34" charset="0"/>
              </a:rPr>
              <a:t>Кровавое воскресенье 9 января 1905 года. Именно после этого дня революция стала набирать обороты, поскольку пролилась кровь.</a:t>
            </a:r>
          </a:p>
          <a:p>
            <a:pPr algn="ctr"/>
            <a:r>
              <a:rPr lang="ru-RU" b="1" dirty="0">
                <a:latin typeface="Tahoma" panose="020B0604030504040204" pitchFamily="34" charset="0"/>
                <a:ea typeface="Tahoma" panose="020B0604030504040204" pitchFamily="34" charset="0"/>
                <a:cs typeface="Tahoma" panose="020B0604030504040204" pitchFamily="34" charset="0"/>
              </a:rPr>
              <a:t>Результаты</a:t>
            </a:r>
          </a:p>
          <a:p>
            <a:pPr algn="just"/>
            <a:r>
              <a:rPr lang="ru-RU" dirty="0">
                <a:latin typeface="Tahoma" panose="020B0604030504040204" pitchFamily="34" charset="0"/>
                <a:ea typeface="Tahoma" panose="020B0604030504040204" pitchFamily="34" charset="0"/>
                <a:cs typeface="Tahoma" panose="020B0604030504040204" pitchFamily="34" charset="0"/>
              </a:rPr>
              <a:t>	Итоги революции 1905-1907 можно назвать промежуточными. Глобально в стране ничего не изменилось. Единственное серьёзное изменение коснулось того, что царь должен был все законы проводить через Государственную думу. В остальном: крестьянский вопрос решен не был, рабочий день сокращен незначительно, заработные платы не увеличены. Получается, что 2,5 года революции были направлены на незначительное ограничение власти монарха, и на утверждение права создавать профессиональные союзы и проводить стачки? Ответ парадоксальный - именно это и требовалось от первой русской революции. Она не решала проблемы внутри страны, а подготавливала Россию к будущей, более мощной революции.</a:t>
            </a:r>
          </a:p>
          <a:p>
            <a:pPr algn="just"/>
            <a:r>
              <a:rPr lang="ru-RU" dirty="0">
                <a:latin typeface="Tahoma" panose="020B0604030504040204" pitchFamily="34" charset="0"/>
                <a:ea typeface="Tahoma" panose="020B0604030504040204" pitchFamily="34" charset="0"/>
                <a:cs typeface="Tahoma" panose="020B0604030504040204" pitchFamily="34" charset="0"/>
              </a:rPr>
              <a:t>	Профессиональные союзы, стачки и Государственная дума сыграли большую роль в революции 1917 года. Поэтому эти две революции нужно рассматривать в совокупности. Второй не было бы без первой. Ведь революция 1905 не решила никаких серьезных проблем: у власти остался царь, правящие сословия не изменились, бюрократия не пропала, коррупция усилилась, уровень жизни упал и так далее. На первый взгляд кажется нелогичным, что при таких условиях революция успокоилась. Ведь именно против этого люди и выступали. Но если понимать, что революции в России были связаны, то итоги первой революции в конечном итоге должны были стать причинами для второй революции. Так и произошло.</a:t>
            </a:r>
          </a:p>
        </p:txBody>
      </p:sp>
    </p:spTree>
    <p:extLst>
      <p:ext uri="{BB962C8B-B14F-4D97-AF65-F5344CB8AC3E}">
        <p14:creationId xmlns:p14="http://schemas.microsoft.com/office/powerpoint/2010/main" val="2806319669"/>
      </p:ext>
    </p:extLst>
  </p:cSld>
  <p:clrMapOvr>
    <a:masterClrMapping/>
  </p:clrMapOvr>
  <p:transition spd="med">
    <p:pull/>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10596275" y="314761"/>
            <a:ext cx="524503" cy="461665"/>
          </a:xfrm>
          <a:prstGeom prst="rect">
            <a:avLst/>
          </a:prstGeom>
          <a:noFill/>
        </p:spPr>
        <p:txBody>
          <a:bodyPr wrap="none" rtlCol="0">
            <a:spAutoFit/>
          </a:bodyPr>
          <a:lstStyle/>
          <a:p>
            <a:r>
              <a:rPr lang="ru-RU" sz="2400" dirty="0"/>
              <a:t>14</a:t>
            </a:r>
          </a:p>
        </p:txBody>
      </p:sp>
      <p:sp>
        <p:nvSpPr>
          <p:cNvPr id="2" name="Прямоугольник 1"/>
          <p:cNvSpPr/>
          <p:nvPr/>
        </p:nvSpPr>
        <p:spPr>
          <a:xfrm>
            <a:off x="0" y="114503"/>
            <a:ext cx="10381129" cy="830997"/>
          </a:xfrm>
          <a:prstGeom prst="rect">
            <a:avLst/>
          </a:prstGeom>
        </p:spPr>
        <p:txBody>
          <a:bodyPr wrap="square">
            <a:spAutoFit/>
          </a:bodyPr>
          <a:lstStyle/>
          <a:p>
            <a:pPr lvl="0" algn="ctr"/>
            <a:r>
              <a:rPr lang="ru-RU" sz="2400" b="1" dirty="0">
                <a:latin typeface="Tahoma" panose="020B0604030504040204" pitchFamily="34" charset="0"/>
                <a:ea typeface="Tahoma" panose="020B0604030504040204" pitchFamily="34" charset="0"/>
                <a:cs typeface="Tahoma" panose="020B0604030504040204" pitchFamily="34" charset="0"/>
              </a:rPr>
              <a:t>Манифест 17 октября 1905 гг. и особенности формирования  многопартийной системы и российского парламентаризма</a:t>
            </a:r>
            <a:endParaRPr lang="en-US" sz="2400" b="1" dirty="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endParaRPr>
          </a:p>
        </p:txBody>
      </p:sp>
      <p:sp>
        <p:nvSpPr>
          <p:cNvPr id="11" name="Прямоугольник 10">
            <a:extLst>
              <a:ext uri="{FF2B5EF4-FFF2-40B4-BE49-F238E27FC236}">
                <a16:creationId xmlns:a16="http://schemas.microsoft.com/office/drawing/2014/main" id="{58F7FDCA-5250-4F48-9C21-B2B8646F3C0C}"/>
              </a:ext>
            </a:extLst>
          </p:cNvPr>
          <p:cNvSpPr/>
          <p:nvPr/>
        </p:nvSpPr>
        <p:spPr>
          <a:xfrm>
            <a:off x="292347" y="1407021"/>
            <a:ext cx="11607305" cy="4801314"/>
          </a:xfrm>
          <a:prstGeom prst="rect">
            <a:avLst/>
          </a:prstGeom>
        </p:spPr>
        <p:txBody>
          <a:bodyPr wrap="square">
            <a:spAutoFit/>
          </a:bodyPr>
          <a:lstStyle/>
          <a:p>
            <a:pPr algn="just"/>
            <a:r>
              <a:rPr lang="ru-RU" dirty="0">
                <a:latin typeface="Tahoma" panose="020B0604030504040204" pitchFamily="34" charset="0"/>
                <a:ea typeface="Tahoma" panose="020B0604030504040204" pitchFamily="34" charset="0"/>
                <a:cs typeface="Tahoma" panose="020B0604030504040204" pitchFamily="34" charset="0"/>
              </a:rPr>
              <a:t>	Манифест 17 октября 1905 года был принят, так как в стране продолжались протесты населения, прежде всего, рабочих. В октябре того года по всей стране бастовало около двух миллионов человек. Власти должны были предпринять какие-то меры для нормализации обстановки. </a:t>
            </a:r>
          </a:p>
          <a:p>
            <a:pPr algn="just"/>
            <a:endParaRPr lang="ru-RU" dirty="0">
              <a:latin typeface="Tahoma" panose="020B0604030504040204" pitchFamily="34" charset="0"/>
              <a:ea typeface="Tahoma" panose="020B0604030504040204" pitchFamily="34" charset="0"/>
              <a:cs typeface="Tahoma" panose="020B0604030504040204" pitchFamily="34" charset="0"/>
            </a:endParaRPr>
          </a:p>
          <a:p>
            <a:pPr algn="just"/>
            <a:r>
              <a:rPr lang="ru-RU" dirty="0">
                <a:latin typeface="Tahoma" panose="020B0604030504040204" pitchFamily="34" charset="0"/>
                <a:ea typeface="Tahoma" panose="020B0604030504040204" pitchFamily="34" charset="0"/>
                <a:cs typeface="Tahoma" panose="020B0604030504040204" pitchFamily="34" charset="0"/>
              </a:rPr>
              <a:t>	Суть манифеста заключалась в том, чтобы пойти на уступки рабочим и выполнять ряд требований – дать гражданские права и свободы – тем самым прекратив хаос в стране. Данный документ стал одним из самых заметных событий в период первой русской революции 1905-1907 годов и являлся ее своеобразным итогом. </a:t>
            </a:r>
          </a:p>
          <a:p>
            <a:pPr algn="just"/>
            <a:endParaRPr lang="ru-RU" dirty="0">
              <a:latin typeface="Tahoma" panose="020B0604030504040204" pitchFamily="34" charset="0"/>
              <a:ea typeface="Tahoma" panose="020B0604030504040204" pitchFamily="34" charset="0"/>
              <a:cs typeface="Tahoma" panose="020B0604030504040204" pitchFamily="34" charset="0"/>
            </a:endParaRPr>
          </a:p>
          <a:p>
            <a:pPr algn="just"/>
            <a:r>
              <a:rPr lang="ru-RU" dirty="0">
                <a:latin typeface="Tahoma" panose="020B0604030504040204" pitchFamily="34" charset="0"/>
                <a:ea typeface="Tahoma" panose="020B0604030504040204" pitchFamily="34" charset="0"/>
                <a:cs typeface="Tahoma" panose="020B0604030504040204" pitchFamily="34" charset="0"/>
              </a:rPr>
              <a:t>	Манифест провозглашал «незыблемые основы гражданской свободы на началах действительной неприкосновенности личности, свободы совести, слова, собраний и союзов». Расширялись избирательные права граждан, учреждался новый представительный орган власти с законодательными правами — Государственная Дума.</a:t>
            </a:r>
          </a:p>
          <a:p>
            <a:pPr algn="just"/>
            <a:endParaRPr lang="ru-RU" dirty="0">
              <a:latin typeface="Tahoma" panose="020B0604030504040204" pitchFamily="34" charset="0"/>
              <a:ea typeface="Tahoma" panose="020B0604030504040204" pitchFamily="34" charset="0"/>
              <a:cs typeface="Tahoma" panose="020B0604030504040204" pitchFamily="34" charset="0"/>
            </a:endParaRPr>
          </a:p>
          <a:p>
            <a:pPr algn="just"/>
            <a:r>
              <a:rPr lang="ru-RU" dirty="0">
                <a:latin typeface="Tahoma" panose="020B0604030504040204" pitchFamily="34" charset="0"/>
                <a:ea typeface="Tahoma" panose="020B0604030504040204" pitchFamily="34" charset="0"/>
                <a:cs typeface="Tahoma" panose="020B0604030504040204" pitchFamily="34" charset="0"/>
              </a:rPr>
              <a:t>	Манифест о незыблемости самодержавия — обозначение Высочайшего Манифеста, данного 29 апреля (11 мая) 1881 года императором всероссийским Александром III в начале своего царствования. Опубликован 30 апреля 1881 года.</a:t>
            </a:r>
          </a:p>
        </p:txBody>
      </p:sp>
    </p:spTree>
    <p:extLst>
      <p:ext uri="{BB962C8B-B14F-4D97-AF65-F5344CB8AC3E}">
        <p14:creationId xmlns:p14="http://schemas.microsoft.com/office/powerpoint/2010/main" val="1680116718"/>
      </p:ext>
    </p:extLst>
  </p:cSld>
  <p:clrMapOvr>
    <a:masterClrMapping/>
  </p:clrMapOvr>
  <p:transition spd="med">
    <p:pull/>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10596275" y="314761"/>
            <a:ext cx="524503" cy="461665"/>
          </a:xfrm>
          <a:prstGeom prst="rect">
            <a:avLst/>
          </a:prstGeom>
          <a:noFill/>
        </p:spPr>
        <p:txBody>
          <a:bodyPr wrap="none" rtlCol="0">
            <a:spAutoFit/>
          </a:bodyPr>
          <a:lstStyle/>
          <a:p>
            <a:r>
              <a:rPr lang="ru-RU" sz="2400" dirty="0"/>
              <a:t>15</a:t>
            </a:r>
          </a:p>
        </p:txBody>
      </p:sp>
      <p:sp>
        <p:nvSpPr>
          <p:cNvPr id="2" name="Прямоугольник 1"/>
          <p:cNvSpPr/>
          <p:nvPr/>
        </p:nvSpPr>
        <p:spPr>
          <a:xfrm>
            <a:off x="0" y="114503"/>
            <a:ext cx="10381129" cy="707886"/>
          </a:xfrm>
          <a:prstGeom prst="rect">
            <a:avLst/>
          </a:prstGeom>
        </p:spPr>
        <p:txBody>
          <a:bodyPr wrap="square">
            <a:spAutoFit/>
          </a:bodyPr>
          <a:lstStyle/>
          <a:p>
            <a:pPr lvl="0" algn="ctr"/>
            <a:r>
              <a:rPr lang="ru-RU" sz="2000" b="1" dirty="0">
                <a:latin typeface="Tahoma" panose="020B0604030504040204" pitchFamily="34" charset="0"/>
                <a:ea typeface="Tahoma" panose="020B0604030504040204" pitchFamily="34" charset="0"/>
                <a:cs typeface="Tahoma" panose="020B0604030504040204" pitchFamily="34" charset="0"/>
              </a:rPr>
              <a:t>Образование и деятельность Государственной Думы в начале ХХ в. – начало изменений в политической системе Российской Империи</a:t>
            </a:r>
            <a:endParaRPr lang="en-US" sz="2000" b="1" dirty="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endParaRPr>
          </a:p>
        </p:txBody>
      </p:sp>
      <p:sp>
        <p:nvSpPr>
          <p:cNvPr id="11" name="Прямоугольник 10">
            <a:extLst>
              <a:ext uri="{FF2B5EF4-FFF2-40B4-BE49-F238E27FC236}">
                <a16:creationId xmlns:a16="http://schemas.microsoft.com/office/drawing/2014/main" id="{58F7FDCA-5250-4F48-9C21-B2B8646F3C0C}"/>
              </a:ext>
            </a:extLst>
          </p:cNvPr>
          <p:cNvSpPr/>
          <p:nvPr/>
        </p:nvSpPr>
        <p:spPr>
          <a:xfrm>
            <a:off x="292347" y="1407021"/>
            <a:ext cx="11607305" cy="5047536"/>
          </a:xfrm>
          <a:prstGeom prst="rect">
            <a:avLst/>
          </a:prstGeom>
        </p:spPr>
        <p:txBody>
          <a:bodyPr wrap="square">
            <a:spAutoFit/>
          </a:bodyPr>
          <a:lstStyle/>
          <a:p>
            <a:pPr algn="just"/>
            <a:r>
              <a:rPr lang="ru-RU" sz="2300" dirty="0">
                <a:latin typeface="Tahoma" panose="020B0604030504040204" pitchFamily="34" charset="0"/>
                <a:ea typeface="Tahoma" panose="020B0604030504040204" pitchFamily="34" charset="0"/>
                <a:cs typeface="Tahoma" panose="020B0604030504040204" pitchFamily="34" charset="0"/>
              </a:rPr>
              <a:t>	Образование первого в истории Российской империи представительного законодательного органа стало результатом революции 1905 года. 6 августа 1905 года Император Николай II издал Манифест о создании и порядке формирования одной из палат парламента – Государственной Думы. Второй палатой являлся Государственный совет Российской империи. Дума должна была выполнять исключительно законосовещательную функцию, однако впоследствии 17 октября 1905 года императором был подписан новый Манифест, который утвердил, что «никакой закон не мог </a:t>
            </a:r>
            <a:r>
              <a:rPr lang="ru-RU" sz="2300" dirty="0" err="1">
                <a:latin typeface="Tahoma" panose="020B0604030504040204" pitchFamily="34" charset="0"/>
                <a:ea typeface="Tahoma" panose="020B0604030504040204" pitchFamily="34" charset="0"/>
                <a:cs typeface="Tahoma" panose="020B0604030504040204" pitchFamily="34" charset="0"/>
              </a:rPr>
              <a:t>восприять</a:t>
            </a:r>
            <a:r>
              <a:rPr lang="ru-RU" sz="2300" dirty="0">
                <a:latin typeface="Tahoma" panose="020B0604030504040204" pitchFamily="34" charset="0"/>
                <a:ea typeface="Tahoma" panose="020B0604030504040204" pitchFamily="34" charset="0"/>
                <a:cs typeface="Tahoma" panose="020B0604030504040204" pitchFamily="34" charset="0"/>
              </a:rPr>
              <a:t> силу без одобрения Государственной думы». </a:t>
            </a:r>
          </a:p>
          <a:p>
            <a:pPr algn="just"/>
            <a:r>
              <a:rPr lang="ru-RU" sz="2300" dirty="0">
                <a:latin typeface="Tahoma" panose="020B0604030504040204" pitchFamily="34" charset="0"/>
                <a:ea typeface="Tahoma" panose="020B0604030504040204" pitchFamily="34" charset="0"/>
                <a:cs typeface="Tahoma" panose="020B0604030504040204" pitchFamily="34" charset="0"/>
              </a:rPr>
              <a:t>	Таким образом, полномочия Думы существенно расширились, она стала законодательным органом. Всего до революции 1917 года проработало четыре Думы. В состав Думы вошли землевладельцы, представители промышленной буржуазии, купечества, городской интеллигенции и крестьянства. Общее число избранных депутатов Думы в разное время составляло от 478 до 525 человек.</a:t>
            </a:r>
          </a:p>
        </p:txBody>
      </p:sp>
    </p:spTree>
    <p:extLst>
      <p:ext uri="{BB962C8B-B14F-4D97-AF65-F5344CB8AC3E}">
        <p14:creationId xmlns:p14="http://schemas.microsoft.com/office/powerpoint/2010/main" val="2074373445"/>
      </p:ext>
    </p:extLst>
  </p:cSld>
  <p:clrMapOvr>
    <a:masterClrMapping/>
  </p:clrMapOvr>
  <p:transition spd="med">
    <p:pull/>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10596275" y="314761"/>
            <a:ext cx="524503" cy="461665"/>
          </a:xfrm>
          <a:prstGeom prst="rect">
            <a:avLst/>
          </a:prstGeom>
          <a:noFill/>
        </p:spPr>
        <p:txBody>
          <a:bodyPr wrap="none" rtlCol="0">
            <a:spAutoFit/>
          </a:bodyPr>
          <a:lstStyle/>
          <a:p>
            <a:r>
              <a:rPr lang="ru-RU" sz="2400" dirty="0"/>
              <a:t>16</a:t>
            </a:r>
          </a:p>
        </p:txBody>
      </p:sp>
      <p:sp>
        <p:nvSpPr>
          <p:cNvPr id="2" name="Прямоугольник 1"/>
          <p:cNvSpPr/>
          <p:nvPr/>
        </p:nvSpPr>
        <p:spPr>
          <a:xfrm>
            <a:off x="0" y="114503"/>
            <a:ext cx="10381129" cy="707886"/>
          </a:xfrm>
          <a:prstGeom prst="rect">
            <a:avLst/>
          </a:prstGeom>
        </p:spPr>
        <p:txBody>
          <a:bodyPr wrap="square">
            <a:spAutoFit/>
          </a:bodyPr>
          <a:lstStyle/>
          <a:p>
            <a:pPr lvl="0" algn="ctr"/>
            <a:r>
              <a:rPr lang="ru-RU" sz="2000" b="1" dirty="0">
                <a:latin typeface="Tahoma" panose="020B0604030504040204" pitchFamily="34" charset="0"/>
                <a:ea typeface="Tahoma" panose="020B0604030504040204" pitchFamily="34" charset="0"/>
                <a:cs typeface="Tahoma" panose="020B0604030504040204" pitchFamily="34" charset="0"/>
              </a:rPr>
              <a:t>Образование и деятельность Государственной Думы в начале ХХ в. – начало изменений в политической системе Российской Империи</a:t>
            </a:r>
            <a:endParaRPr lang="en-US" sz="2000" b="1" dirty="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endParaRPr>
          </a:p>
        </p:txBody>
      </p:sp>
      <p:sp>
        <p:nvSpPr>
          <p:cNvPr id="11" name="Прямоугольник 10">
            <a:extLst>
              <a:ext uri="{FF2B5EF4-FFF2-40B4-BE49-F238E27FC236}">
                <a16:creationId xmlns:a16="http://schemas.microsoft.com/office/drawing/2014/main" id="{58F7FDCA-5250-4F48-9C21-B2B8646F3C0C}"/>
              </a:ext>
            </a:extLst>
          </p:cNvPr>
          <p:cNvSpPr/>
          <p:nvPr/>
        </p:nvSpPr>
        <p:spPr>
          <a:xfrm>
            <a:off x="292347" y="1407021"/>
            <a:ext cx="11607305" cy="4693593"/>
          </a:xfrm>
          <a:prstGeom prst="rect">
            <a:avLst/>
          </a:prstGeom>
        </p:spPr>
        <p:txBody>
          <a:bodyPr wrap="square">
            <a:spAutoFit/>
          </a:bodyPr>
          <a:lstStyle/>
          <a:p>
            <a:pPr algn="just"/>
            <a:r>
              <a:rPr lang="ru-RU" sz="2300" dirty="0">
                <a:latin typeface="Tahoma" panose="020B0604030504040204" pitchFamily="34" charset="0"/>
                <a:ea typeface="Tahoma" panose="020B0604030504040204" pitchFamily="34" charset="0"/>
                <a:cs typeface="Tahoma" panose="020B0604030504040204" pitchFamily="34" charset="0"/>
              </a:rPr>
              <a:t>	Выборы в Первую Думу проходили согласно закону от декабря 1905 года. Были учреждены шесть курий — землевладельческая, городская, крестьянская, рабочая, казачья и инородческая. Голосование было не всеобщим (не голосовали женщины, молодые люди до 25 лет, военнослужащие, некоторые национальности), не равным (один выборщик в землевладельческой курии был на 2 тысячи избирателей, в городской — на 4 тысячи, в крестьянской — на 30 тысяч, в рабочей — на 90 тысяч) и не прямым.</a:t>
            </a:r>
          </a:p>
          <a:p>
            <a:pPr algn="just"/>
            <a:r>
              <a:rPr lang="ru-RU" sz="2300" dirty="0">
                <a:latin typeface="Tahoma" panose="020B0604030504040204" pitchFamily="34" charset="0"/>
                <a:ea typeface="Tahoma" panose="020B0604030504040204" pitchFamily="34" charset="0"/>
                <a:cs typeface="Tahoma" panose="020B0604030504040204" pitchFamily="34" charset="0"/>
              </a:rPr>
              <a:t>	Первая Дума была ограничена в своих полномочиях. В соответствии со сводом Основных государственных законов, утвержденных Николаем II 23 апреля 1906 года, по вопросам назначения министров, внешней политики страны, введения военного или чрезвычайного положения решения принимал император. Также согласно Своду в перерывах между сессиями Думы император мог издавать новые законы от своего имени.</a:t>
            </a:r>
          </a:p>
        </p:txBody>
      </p:sp>
    </p:spTree>
    <p:extLst>
      <p:ext uri="{BB962C8B-B14F-4D97-AF65-F5344CB8AC3E}">
        <p14:creationId xmlns:p14="http://schemas.microsoft.com/office/powerpoint/2010/main" val="2484408177"/>
      </p:ext>
    </p:extLst>
  </p:cSld>
  <p:clrMapOvr>
    <a:masterClrMapping/>
  </p:clrMapOvr>
  <p:transition spd="med">
    <p:pull/>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10596275" y="314761"/>
            <a:ext cx="524503" cy="461665"/>
          </a:xfrm>
          <a:prstGeom prst="rect">
            <a:avLst/>
          </a:prstGeom>
          <a:noFill/>
        </p:spPr>
        <p:txBody>
          <a:bodyPr wrap="none" rtlCol="0">
            <a:spAutoFit/>
          </a:bodyPr>
          <a:lstStyle/>
          <a:p>
            <a:r>
              <a:rPr lang="ru-RU" sz="2400" dirty="0"/>
              <a:t>17</a:t>
            </a:r>
          </a:p>
        </p:txBody>
      </p:sp>
      <p:sp>
        <p:nvSpPr>
          <p:cNvPr id="2" name="Прямоугольник 1"/>
          <p:cNvSpPr/>
          <p:nvPr/>
        </p:nvSpPr>
        <p:spPr>
          <a:xfrm>
            <a:off x="0" y="114503"/>
            <a:ext cx="10381129" cy="707886"/>
          </a:xfrm>
          <a:prstGeom prst="rect">
            <a:avLst/>
          </a:prstGeom>
        </p:spPr>
        <p:txBody>
          <a:bodyPr wrap="square">
            <a:spAutoFit/>
          </a:bodyPr>
          <a:lstStyle/>
          <a:p>
            <a:pPr lvl="0" algn="ctr"/>
            <a:r>
              <a:rPr lang="ru-RU" sz="2000" b="1" dirty="0">
                <a:latin typeface="Tahoma" panose="020B0604030504040204" pitchFamily="34" charset="0"/>
                <a:ea typeface="Tahoma" panose="020B0604030504040204" pitchFamily="34" charset="0"/>
                <a:cs typeface="Tahoma" panose="020B0604030504040204" pitchFamily="34" charset="0"/>
              </a:rPr>
              <a:t>Образование и деятельность Государственной Думы в начале ХХ в. – начало изменений в политической системе Российской Империи</a:t>
            </a:r>
            <a:endParaRPr lang="en-US" sz="2000" b="1" dirty="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endParaRPr>
          </a:p>
        </p:txBody>
      </p:sp>
      <p:sp>
        <p:nvSpPr>
          <p:cNvPr id="11" name="Прямоугольник 10">
            <a:extLst>
              <a:ext uri="{FF2B5EF4-FFF2-40B4-BE49-F238E27FC236}">
                <a16:creationId xmlns:a16="http://schemas.microsoft.com/office/drawing/2014/main" id="{58F7FDCA-5250-4F48-9C21-B2B8646F3C0C}"/>
              </a:ext>
            </a:extLst>
          </p:cNvPr>
          <p:cNvSpPr/>
          <p:nvPr/>
        </p:nvSpPr>
        <p:spPr>
          <a:xfrm>
            <a:off x="292347" y="1407021"/>
            <a:ext cx="5395759" cy="5016758"/>
          </a:xfrm>
          <a:prstGeom prst="rect">
            <a:avLst/>
          </a:prstGeom>
        </p:spPr>
        <p:txBody>
          <a:bodyPr wrap="square">
            <a:spAutoFit/>
          </a:bodyPr>
          <a:lstStyle/>
          <a:p>
            <a:pPr algn="just"/>
            <a:r>
              <a:rPr lang="ru-RU" sz="2000" dirty="0">
                <a:latin typeface="Tahoma" panose="020B0604030504040204" pitchFamily="34" charset="0"/>
                <a:ea typeface="Tahoma" panose="020B0604030504040204" pitchFamily="34" charset="0"/>
                <a:cs typeface="Tahoma" panose="020B0604030504040204" pitchFamily="34" charset="0"/>
              </a:rPr>
              <a:t>	Главным в работе первой Государственной Думы Российской Империи был земельный вопрос. Также Дума делала активные и безуспешные попытки проведения политических реформ, выступала с инициативами прекращения репрессий против участников революции 1905–1907 гг. Всего же за время работы депутатами был одобрен один законопроект — внесенный правительством закон об ассигновании 15 млн рублей в помощь пострадавшим от неурожая.</a:t>
            </a:r>
          </a:p>
          <a:p>
            <a:pPr algn="just"/>
            <a:r>
              <a:rPr lang="ru-RU" sz="2000" dirty="0">
                <a:latin typeface="Tahoma" panose="020B0604030504040204" pitchFamily="34" charset="0"/>
                <a:ea typeface="Tahoma" panose="020B0604030504040204" pitchFamily="34" charset="0"/>
                <a:cs typeface="Tahoma" panose="020B0604030504040204" pitchFamily="34" charset="0"/>
              </a:rPr>
              <a:t>	Первая Дума была распущена Николаем II, оставшись в истории как «Дума народного гнева».</a:t>
            </a:r>
          </a:p>
          <a:p>
            <a:pPr algn="just"/>
            <a:endParaRPr lang="ru-RU" sz="2000" dirty="0">
              <a:latin typeface="Tahoma" panose="020B0604030504040204" pitchFamily="34" charset="0"/>
              <a:ea typeface="Tahoma" panose="020B0604030504040204" pitchFamily="34" charset="0"/>
              <a:cs typeface="Tahoma" panose="020B0604030504040204" pitchFamily="34" charset="0"/>
            </a:endParaRPr>
          </a:p>
        </p:txBody>
      </p:sp>
      <p:pic>
        <p:nvPicPr>
          <p:cNvPr id="5" name="Рисунок 4">
            <a:extLst>
              <a:ext uri="{FF2B5EF4-FFF2-40B4-BE49-F238E27FC236}">
                <a16:creationId xmlns:a16="http://schemas.microsoft.com/office/drawing/2014/main" id="{35FDD83E-46BE-4F2C-B9A8-36B6F839565E}"/>
              </a:ext>
            </a:extLst>
          </p:cNvPr>
          <p:cNvPicPr>
            <a:picLocks noChangeAspect="1"/>
          </p:cNvPicPr>
          <p:nvPr/>
        </p:nvPicPr>
        <p:blipFill>
          <a:blip r:embed="rId2"/>
          <a:stretch>
            <a:fillRect/>
          </a:stretch>
        </p:blipFill>
        <p:spPr>
          <a:xfrm>
            <a:off x="6201866" y="1769408"/>
            <a:ext cx="5053322" cy="3344381"/>
          </a:xfrm>
          <a:prstGeom prst="rect">
            <a:avLst/>
          </a:prstGeom>
        </p:spPr>
      </p:pic>
      <p:sp>
        <p:nvSpPr>
          <p:cNvPr id="6" name="Прямоугольник 5">
            <a:extLst>
              <a:ext uri="{FF2B5EF4-FFF2-40B4-BE49-F238E27FC236}">
                <a16:creationId xmlns:a16="http://schemas.microsoft.com/office/drawing/2014/main" id="{1A4A6E39-DBDD-43FA-805B-C853BA6D0343}"/>
              </a:ext>
            </a:extLst>
          </p:cNvPr>
          <p:cNvSpPr/>
          <p:nvPr/>
        </p:nvSpPr>
        <p:spPr>
          <a:xfrm>
            <a:off x="6021675" y="5113789"/>
            <a:ext cx="5413704" cy="374013"/>
          </a:xfrm>
          <a:prstGeom prst="rect">
            <a:avLst/>
          </a:prstGeom>
        </p:spPr>
        <p:txBody>
          <a:bodyPr wrap="square">
            <a:spAutoFit/>
          </a:bodyPr>
          <a:lstStyle/>
          <a:p>
            <a:pPr algn="ctr">
              <a:lnSpc>
                <a:spcPct val="150000"/>
              </a:lnSpc>
            </a:pPr>
            <a:r>
              <a:rPr lang="ru-RU" sz="1400" dirty="0">
                <a:latin typeface="Tahoma" panose="020B0604030504040204" pitchFamily="34" charset="0"/>
                <a:ea typeface="Tahoma" panose="020B0604030504040204" pitchFamily="34" charset="0"/>
                <a:cs typeface="Tahoma" panose="020B0604030504040204" pitchFamily="34" charset="0"/>
              </a:rPr>
              <a:t>Рисунок 10 – Государственная дума Российской империи</a:t>
            </a:r>
          </a:p>
        </p:txBody>
      </p:sp>
    </p:spTree>
    <p:extLst>
      <p:ext uri="{BB962C8B-B14F-4D97-AF65-F5344CB8AC3E}">
        <p14:creationId xmlns:p14="http://schemas.microsoft.com/office/powerpoint/2010/main" val="633508988"/>
      </p:ext>
    </p:extLst>
  </p:cSld>
  <p:clrMapOvr>
    <a:masterClrMapping/>
  </p:clrMapOvr>
  <p:transition spd="med">
    <p:pull/>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Заголовок 1"/>
          <p:cNvSpPr txBox="1">
            <a:spLocks/>
          </p:cNvSpPr>
          <p:nvPr/>
        </p:nvSpPr>
        <p:spPr>
          <a:xfrm>
            <a:off x="4351734" y="314761"/>
            <a:ext cx="3537744" cy="442913"/>
          </a:xfrm>
          <a:prstGeom prst="rect">
            <a:avLst/>
          </a:prstGeom>
        </p:spPr>
        <p:txBody>
          <a:bodyPr vert="horz" lIns="91440" tIns="45720" rIns="91440" bIns="45720" rtlCol="0" anchor="b">
            <a:noAutofit/>
          </a:bodyPr>
          <a:lstStyle>
            <a:lvl1pPr algn="l" defTabSz="457200" rtl="0" eaLnBrk="1" latinLnBrk="0" hangingPunct="1">
              <a:spcBef>
                <a:spcPct val="0"/>
              </a:spcBef>
              <a:buNone/>
              <a:defRPr sz="7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lnSpc>
                <a:spcPct val="150000"/>
              </a:lnSpc>
              <a:defRPr/>
            </a:pPr>
            <a:r>
              <a:rPr lang="ru-RU" sz="3600" b="1" dirty="0">
                <a:solidFill>
                  <a:schemeClr val="tx1"/>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Содержание</a:t>
            </a:r>
          </a:p>
        </p:txBody>
      </p:sp>
      <p:sp>
        <p:nvSpPr>
          <p:cNvPr id="2" name="TextBox 1"/>
          <p:cNvSpPr txBox="1"/>
          <p:nvPr/>
        </p:nvSpPr>
        <p:spPr>
          <a:xfrm>
            <a:off x="10165976" y="1040062"/>
            <a:ext cx="667843" cy="5335884"/>
          </a:xfrm>
          <a:prstGeom prst="rect">
            <a:avLst/>
          </a:prstGeom>
          <a:noFill/>
        </p:spPr>
        <p:txBody>
          <a:bodyPr wrap="square" rtlCol="0">
            <a:spAutoFit/>
          </a:bodyPr>
          <a:lstStyle/>
          <a:p>
            <a:pPr>
              <a:lnSpc>
                <a:spcPct val="150000"/>
              </a:lnSpc>
            </a:pPr>
            <a:r>
              <a:rPr lang="en-US" sz="1600" dirty="0">
                <a:latin typeface="Tahoma" panose="020B0604030504040204" pitchFamily="34" charset="0"/>
                <a:ea typeface="Tahoma" panose="020B0604030504040204" pitchFamily="34" charset="0"/>
                <a:cs typeface="Tahoma" panose="020B0604030504040204" pitchFamily="34" charset="0"/>
              </a:rPr>
              <a:t>1</a:t>
            </a:r>
          </a:p>
          <a:p>
            <a:pPr>
              <a:lnSpc>
                <a:spcPct val="150000"/>
              </a:lnSpc>
            </a:pPr>
            <a:r>
              <a:rPr lang="ru-RU" sz="1600" dirty="0">
                <a:latin typeface="Tahoma" panose="020B0604030504040204" pitchFamily="34" charset="0"/>
                <a:ea typeface="Tahoma" panose="020B0604030504040204" pitchFamily="34" charset="0"/>
                <a:cs typeface="Tahoma" panose="020B0604030504040204" pitchFamily="34" charset="0"/>
              </a:rPr>
              <a:t>4</a:t>
            </a:r>
            <a:endParaRPr lang="en-US" sz="1600" dirty="0">
              <a:latin typeface="Tahoma" panose="020B0604030504040204" pitchFamily="34" charset="0"/>
              <a:ea typeface="Tahoma" panose="020B0604030504040204" pitchFamily="34" charset="0"/>
              <a:cs typeface="Tahoma" panose="020B0604030504040204" pitchFamily="34" charset="0"/>
            </a:endParaRPr>
          </a:p>
          <a:p>
            <a:pPr>
              <a:lnSpc>
                <a:spcPct val="150000"/>
              </a:lnSpc>
            </a:pPr>
            <a:r>
              <a:rPr lang="ru-RU" sz="1600" dirty="0">
                <a:latin typeface="Tahoma" panose="020B0604030504040204" pitchFamily="34" charset="0"/>
                <a:ea typeface="Tahoma" panose="020B0604030504040204" pitchFamily="34" charset="0"/>
                <a:cs typeface="Tahoma" panose="020B0604030504040204" pitchFamily="34" charset="0"/>
              </a:rPr>
              <a:t>5</a:t>
            </a:r>
            <a:endParaRPr lang="en-US" sz="1600" dirty="0">
              <a:latin typeface="Tahoma" panose="020B0604030504040204" pitchFamily="34" charset="0"/>
              <a:ea typeface="Tahoma" panose="020B0604030504040204" pitchFamily="34" charset="0"/>
              <a:cs typeface="Tahoma" panose="020B0604030504040204" pitchFamily="34" charset="0"/>
            </a:endParaRPr>
          </a:p>
          <a:p>
            <a:pPr>
              <a:lnSpc>
                <a:spcPct val="150000"/>
              </a:lnSpc>
            </a:pPr>
            <a:r>
              <a:rPr lang="ru-RU" sz="1600" dirty="0">
                <a:latin typeface="Tahoma" panose="020B0604030504040204" pitchFamily="34" charset="0"/>
                <a:ea typeface="Tahoma" panose="020B0604030504040204" pitchFamily="34" charset="0"/>
                <a:cs typeface="Tahoma" panose="020B0604030504040204" pitchFamily="34" charset="0"/>
              </a:rPr>
              <a:t>6</a:t>
            </a:r>
            <a:endParaRPr lang="en-US" sz="1600" dirty="0">
              <a:latin typeface="Tahoma" panose="020B0604030504040204" pitchFamily="34" charset="0"/>
              <a:ea typeface="Tahoma" panose="020B0604030504040204" pitchFamily="34" charset="0"/>
              <a:cs typeface="Tahoma" panose="020B0604030504040204" pitchFamily="34" charset="0"/>
            </a:endParaRPr>
          </a:p>
          <a:p>
            <a:pPr>
              <a:lnSpc>
                <a:spcPct val="150000"/>
              </a:lnSpc>
            </a:pPr>
            <a:r>
              <a:rPr lang="ru-RU" sz="1600" dirty="0">
                <a:latin typeface="Tahoma" panose="020B0604030504040204" pitchFamily="34" charset="0"/>
                <a:ea typeface="Tahoma" panose="020B0604030504040204" pitchFamily="34" charset="0"/>
                <a:cs typeface="Tahoma" panose="020B0604030504040204" pitchFamily="34" charset="0"/>
              </a:rPr>
              <a:t>7</a:t>
            </a:r>
            <a:endParaRPr lang="en-US" sz="1600" dirty="0">
              <a:latin typeface="Tahoma" panose="020B0604030504040204" pitchFamily="34" charset="0"/>
              <a:ea typeface="Tahoma" panose="020B0604030504040204" pitchFamily="34" charset="0"/>
              <a:cs typeface="Tahoma" panose="020B0604030504040204" pitchFamily="34" charset="0"/>
            </a:endParaRPr>
          </a:p>
          <a:p>
            <a:pPr>
              <a:lnSpc>
                <a:spcPct val="150000"/>
              </a:lnSpc>
            </a:pPr>
            <a:r>
              <a:rPr lang="ru-RU" sz="1600" dirty="0">
                <a:latin typeface="Tahoma" panose="020B0604030504040204" pitchFamily="34" charset="0"/>
                <a:ea typeface="Tahoma" panose="020B0604030504040204" pitchFamily="34" charset="0"/>
                <a:cs typeface="Tahoma" panose="020B0604030504040204" pitchFamily="34" charset="0"/>
              </a:rPr>
              <a:t>9</a:t>
            </a:r>
            <a:endParaRPr lang="en-US" sz="1600" dirty="0">
              <a:latin typeface="Tahoma" panose="020B0604030504040204" pitchFamily="34" charset="0"/>
              <a:ea typeface="Tahoma" panose="020B0604030504040204" pitchFamily="34" charset="0"/>
              <a:cs typeface="Tahoma" panose="020B0604030504040204" pitchFamily="34" charset="0"/>
            </a:endParaRPr>
          </a:p>
          <a:p>
            <a:pPr>
              <a:lnSpc>
                <a:spcPct val="150000"/>
              </a:lnSpc>
            </a:pPr>
            <a:r>
              <a:rPr lang="ru-RU" sz="1600" dirty="0">
                <a:latin typeface="Tahoma" panose="020B0604030504040204" pitchFamily="34" charset="0"/>
                <a:ea typeface="Tahoma" panose="020B0604030504040204" pitchFamily="34" charset="0"/>
                <a:cs typeface="Tahoma" panose="020B0604030504040204" pitchFamily="34" charset="0"/>
              </a:rPr>
              <a:t>12</a:t>
            </a:r>
            <a:endParaRPr lang="en-US" sz="1600" dirty="0">
              <a:latin typeface="Tahoma" panose="020B0604030504040204" pitchFamily="34" charset="0"/>
              <a:ea typeface="Tahoma" panose="020B0604030504040204" pitchFamily="34" charset="0"/>
              <a:cs typeface="Tahoma" panose="020B0604030504040204" pitchFamily="34" charset="0"/>
            </a:endParaRPr>
          </a:p>
          <a:p>
            <a:endParaRPr lang="en-US" sz="1600" dirty="0">
              <a:latin typeface="Tahoma" panose="020B0604030504040204" pitchFamily="34" charset="0"/>
              <a:ea typeface="Tahoma" panose="020B0604030504040204" pitchFamily="34" charset="0"/>
              <a:cs typeface="Tahoma" panose="020B0604030504040204" pitchFamily="34" charset="0"/>
            </a:endParaRPr>
          </a:p>
          <a:p>
            <a:pPr>
              <a:lnSpc>
                <a:spcPct val="150000"/>
              </a:lnSpc>
            </a:pPr>
            <a:r>
              <a:rPr lang="ru-RU" sz="1600" dirty="0">
                <a:latin typeface="Tahoma" panose="020B0604030504040204" pitchFamily="34" charset="0"/>
                <a:ea typeface="Tahoma" panose="020B0604030504040204" pitchFamily="34" charset="0"/>
                <a:cs typeface="Tahoma" panose="020B0604030504040204" pitchFamily="34" charset="0"/>
              </a:rPr>
              <a:t>14</a:t>
            </a:r>
            <a:endParaRPr lang="en-US" sz="1600" dirty="0">
              <a:latin typeface="Tahoma" panose="020B0604030504040204" pitchFamily="34" charset="0"/>
              <a:ea typeface="Tahoma" panose="020B0604030504040204" pitchFamily="34" charset="0"/>
              <a:cs typeface="Tahoma" panose="020B0604030504040204" pitchFamily="34" charset="0"/>
            </a:endParaRPr>
          </a:p>
          <a:p>
            <a:endParaRPr lang="ru-RU" sz="1600" dirty="0">
              <a:latin typeface="Tahoma" panose="020B0604030504040204" pitchFamily="34" charset="0"/>
              <a:ea typeface="Tahoma" panose="020B0604030504040204" pitchFamily="34" charset="0"/>
              <a:cs typeface="Tahoma" panose="020B0604030504040204" pitchFamily="34" charset="0"/>
            </a:endParaRPr>
          </a:p>
          <a:p>
            <a:pPr>
              <a:lnSpc>
                <a:spcPct val="150000"/>
              </a:lnSpc>
            </a:pPr>
            <a:r>
              <a:rPr lang="ru-RU" sz="1600" dirty="0">
                <a:latin typeface="Tahoma" panose="020B0604030504040204" pitchFamily="34" charset="0"/>
                <a:ea typeface="Tahoma" panose="020B0604030504040204" pitchFamily="34" charset="0"/>
                <a:cs typeface="Tahoma" panose="020B0604030504040204" pitchFamily="34" charset="0"/>
              </a:rPr>
              <a:t>15</a:t>
            </a:r>
            <a:endParaRPr lang="en-US" sz="1600" dirty="0">
              <a:latin typeface="Tahoma" panose="020B0604030504040204" pitchFamily="34" charset="0"/>
              <a:ea typeface="Tahoma" panose="020B0604030504040204" pitchFamily="34" charset="0"/>
              <a:cs typeface="Tahoma" panose="020B0604030504040204" pitchFamily="34" charset="0"/>
            </a:endParaRPr>
          </a:p>
          <a:p>
            <a:pPr>
              <a:lnSpc>
                <a:spcPct val="150000"/>
              </a:lnSpc>
            </a:pPr>
            <a:r>
              <a:rPr lang="ru-RU" sz="1600" dirty="0">
                <a:latin typeface="Tahoma" panose="020B0604030504040204" pitchFamily="34" charset="0"/>
                <a:ea typeface="Tahoma" panose="020B0604030504040204" pitchFamily="34" charset="0"/>
                <a:cs typeface="Tahoma" panose="020B0604030504040204" pitchFamily="34" charset="0"/>
              </a:rPr>
              <a:t>18</a:t>
            </a:r>
            <a:endParaRPr lang="en-US" sz="1600" dirty="0">
              <a:latin typeface="Tahoma" panose="020B0604030504040204" pitchFamily="34" charset="0"/>
              <a:ea typeface="Tahoma" panose="020B0604030504040204" pitchFamily="34" charset="0"/>
              <a:cs typeface="Tahoma" panose="020B0604030504040204" pitchFamily="34" charset="0"/>
            </a:endParaRPr>
          </a:p>
          <a:p>
            <a:pPr>
              <a:lnSpc>
                <a:spcPct val="150000"/>
              </a:lnSpc>
            </a:pPr>
            <a:r>
              <a:rPr lang="ru-RU" sz="1600" dirty="0">
                <a:latin typeface="Tahoma" panose="020B0604030504040204" pitchFamily="34" charset="0"/>
                <a:ea typeface="Tahoma" panose="020B0604030504040204" pitchFamily="34" charset="0"/>
                <a:cs typeface="Tahoma" panose="020B0604030504040204" pitchFamily="34" charset="0"/>
              </a:rPr>
              <a:t>27</a:t>
            </a:r>
            <a:endParaRPr lang="en-US" sz="1600" dirty="0">
              <a:latin typeface="Tahoma" panose="020B0604030504040204" pitchFamily="34" charset="0"/>
              <a:ea typeface="Tahoma" panose="020B0604030504040204" pitchFamily="34" charset="0"/>
              <a:cs typeface="Tahoma" panose="020B0604030504040204" pitchFamily="34" charset="0"/>
            </a:endParaRPr>
          </a:p>
          <a:p>
            <a:pPr>
              <a:lnSpc>
                <a:spcPct val="150000"/>
              </a:lnSpc>
            </a:pPr>
            <a:r>
              <a:rPr lang="ru-RU" sz="1600" dirty="0">
                <a:latin typeface="Tahoma" panose="020B0604030504040204" pitchFamily="34" charset="0"/>
                <a:ea typeface="Tahoma" panose="020B0604030504040204" pitchFamily="34" charset="0"/>
                <a:cs typeface="Tahoma" panose="020B0604030504040204" pitchFamily="34" charset="0"/>
              </a:rPr>
              <a:t>30</a:t>
            </a:r>
            <a:endParaRPr lang="en-US" sz="1600" dirty="0">
              <a:latin typeface="Tahoma" panose="020B0604030504040204" pitchFamily="34" charset="0"/>
              <a:ea typeface="Tahoma" panose="020B0604030504040204" pitchFamily="34" charset="0"/>
              <a:cs typeface="Tahoma" panose="020B0604030504040204" pitchFamily="34" charset="0"/>
            </a:endParaRPr>
          </a:p>
          <a:p>
            <a:pPr>
              <a:lnSpc>
                <a:spcPct val="150000"/>
              </a:lnSpc>
            </a:pPr>
            <a:r>
              <a:rPr lang="ru-RU" sz="1600">
                <a:latin typeface="Tahoma" panose="020B0604030504040204" pitchFamily="34" charset="0"/>
                <a:ea typeface="Tahoma" panose="020B0604030504040204" pitchFamily="34" charset="0"/>
                <a:cs typeface="Tahoma" panose="020B0604030504040204" pitchFamily="34" charset="0"/>
              </a:rPr>
              <a:t>3</a:t>
            </a:r>
            <a:r>
              <a:rPr lang="ru-RU" sz="1600" dirty="0">
                <a:latin typeface="Tahoma" panose="020B0604030504040204" pitchFamily="34" charset="0"/>
                <a:ea typeface="Tahoma" panose="020B0604030504040204" pitchFamily="34" charset="0"/>
                <a:cs typeface="Tahoma" panose="020B0604030504040204" pitchFamily="34" charset="0"/>
              </a:rPr>
              <a:t>1</a:t>
            </a:r>
            <a:endParaRPr lang="en-US" sz="1600" dirty="0">
              <a:latin typeface="Tahoma" panose="020B0604030504040204" pitchFamily="34" charset="0"/>
              <a:ea typeface="Tahoma" panose="020B0604030504040204" pitchFamily="34" charset="0"/>
              <a:cs typeface="Tahoma" panose="020B0604030504040204" pitchFamily="34" charset="0"/>
            </a:endParaRPr>
          </a:p>
        </p:txBody>
      </p:sp>
      <p:sp>
        <p:nvSpPr>
          <p:cNvPr id="7" name="Объект 2">
            <a:extLst>
              <a:ext uri="{FF2B5EF4-FFF2-40B4-BE49-F238E27FC236}">
                <a16:creationId xmlns:a16="http://schemas.microsoft.com/office/drawing/2014/main" id="{478DC88C-6EE0-47FC-AB83-1CA21B5AC424}"/>
              </a:ext>
            </a:extLst>
          </p:cNvPr>
          <p:cNvSpPr txBox="1">
            <a:spLocks/>
          </p:cNvSpPr>
          <p:nvPr/>
        </p:nvSpPr>
        <p:spPr bwMode="white">
          <a:xfrm>
            <a:off x="551329" y="1080404"/>
            <a:ext cx="9722224" cy="5335884"/>
          </a:xfrm>
          <a:prstGeom prst="rect">
            <a:avLst/>
          </a:prstGeom>
        </p:spPr>
        <p:txBody>
          <a:bodyPr vert="horz" lIns="91440" tIns="45720" rIns="91440" bIns="45720" rtlCol="0" anchor="t" anchorCtr="0">
            <a:no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marR="0" lvl="0" indent="0" algn="l" defTabSz="457200" rtl="0" eaLnBrk="1" fontAlgn="auto" latinLnBrk="0" hangingPunct="1">
              <a:lnSpc>
                <a:spcPct val="100000"/>
              </a:lnSpc>
              <a:spcBef>
                <a:spcPts val="0"/>
              </a:spcBef>
              <a:spcAft>
                <a:spcPts val="1000"/>
              </a:spcAft>
              <a:buClr>
                <a:sysClr val="window" lastClr="FFFFFF"/>
              </a:buClr>
              <a:buSzPct val="100000"/>
              <a:buFont typeface="Arial"/>
              <a:buNone/>
              <a:tabLst/>
              <a:defRPr/>
            </a:pPr>
            <a:r>
              <a:rPr kumimoji="0" lang="ru-RU" sz="1600" b="0" i="0" u="none" strike="noStrike" kern="1200" cap="none" spc="0" normalizeH="0" baseline="0" noProof="0" dirty="0">
                <a:ln>
                  <a:noFill/>
                </a:ln>
                <a:solidFill>
                  <a:sysClr val="window" lastClr="FFFFFF"/>
                </a:solidFill>
                <a:effectLst/>
                <a:uLnTx/>
                <a:uFillTx/>
                <a:latin typeface="Tahoma" panose="020B0604030504040204" pitchFamily="34" charset="0"/>
                <a:ea typeface="Tahoma" panose="020B0604030504040204" pitchFamily="34" charset="0"/>
                <a:cs typeface="Tahoma" panose="020B0604030504040204" pitchFamily="34" charset="0"/>
              </a:rPr>
              <a:t>Введение……………………………………………………………</a:t>
            </a:r>
            <a:r>
              <a:rPr lang="ru-RU" sz="1600" dirty="0">
                <a:solidFill>
                  <a:sysClr val="window" lastClr="FFFFFF"/>
                </a:solidFill>
                <a:latin typeface="Tahoma" panose="020B0604030504040204" pitchFamily="34" charset="0"/>
                <a:ea typeface="Tahoma" panose="020B0604030504040204" pitchFamily="34" charset="0"/>
                <a:cs typeface="Tahoma" panose="020B0604030504040204" pitchFamily="34" charset="0"/>
              </a:rPr>
              <a:t>…………………………………………………………………………..</a:t>
            </a:r>
            <a:endParaRPr kumimoji="0" lang="ru-RU" sz="1600" b="0" i="0" u="none" strike="noStrike" kern="1200" cap="none" spc="0" normalizeH="0" baseline="0" noProof="0" dirty="0">
              <a:ln>
                <a:noFill/>
              </a:ln>
              <a:solidFill>
                <a:sysClr val="window" lastClr="FFFFFF"/>
              </a:solidFill>
              <a:effectLst/>
              <a:uLnTx/>
              <a:uFillTx/>
              <a:latin typeface="Tahoma" panose="020B0604030504040204" pitchFamily="34" charset="0"/>
              <a:ea typeface="Tahoma" panose="020B0604030504040204" pitchFamily="34" charset="0"/>
              <a:cs typeface="Tahoma" panose="020B0604030504040204" pitchFamily="34" charset="0"/>
            </a:endParaRPr>
          </a:p>
          <a:p>
            <a:pPr marL="342900" marR="0" lvl="0" indent="-342900" algn="l" defTabSz="457200" rtl="0" eaLnBrk="1" fontAlgn="auto" latinLnBrk="0" hangingPunct="1">
              <a:lnSpc>
                <a:spcPct val="100000"/>
              </a:lnSpc>
              <a:spcBef>
                <a:spcPts val="0"/>
              </a:spcBef>
              <a:spcAft>
                <a:spcPts val="1000"/>
              </a:spcAft>
              <a:buClr>
                <a:sysClr val="window" lastClr="FFFFFF"/>
              </a:buClr>
              <a:buSzPct val="100000"/>
              <a:buFont typeface="Arial"/>
              <a:buAutoNum type="arabicPeriod"/>
              <a:tabLst/>
              <a:defRPr/>
            </a:pPr>
            <a:r>
              <a:rPr kumimoji="0" lang="ru-RU" sz="1600" b="0" i="0" u="none" strike="noStrike" kern="1200" cap="none" spc="0" normalizeH="0" baseline="0" noProof="0" dirty="0">
                <a:ln>
                  <a:noFill/>
                </a:ln>
                <a:solidFill>
                  <a:sysClr val="window" lastClr="FFFFFF"/>
                </a:solidFill>
                <a:effectLst/>
                <a:uLnTx/>
                <a:uFillTx/>
                <a:latin typeface="Tahoma" panose="020B0604030504040204" pitchFamily="34" charset="0"/>
                <a:ea typeface="Tahoma" panose="020B0604030504040204" pitchFamily="34" charset="0"/>
                <a:cs typeface="Tahoma" panose="020B0604030504040204" pitchFamily="34" charset="0"/>
              </a:rPr>
              <a:t>Консервативная общественно-политическая мысль в России………………………………………………………</a:t>
            </a:r>
          </a:p>
          <a:p>
            <a:pPr marL="342900" marR="0" lvl="0" indent="-342900" algn="l" defTabSz="457200" rtl="0" eaLnBrk="1" fontAlgn="auto" latinLnBrk="0" hangingPunct="1">
              <a:lnSpc>
                <a:spcPct val="100000"/>
              </a:lnSpc>
              <a:spcBef>
                <a:spcPts val="0"/>
              </a:spcBef>
              <a:spcAft>
                <a:spcPts val="1000"/>
              </a:spcAft>
              <a:buClr>
                <a:sysClr val="window" lastClr="FFFFFF"/>
              </a:buClr>
              <a:buSzPct val="100000"/>
              <a:buFont typeface="Arial"/>
              <a:buAutoNum type="arabicPeriod"/>
              <a:tabLst/>
              <a:defRPr/>
            </a:pPr>
            <a:r>
              <a:rPr kumimoji="0" lang="ru-RU" sz="1600" b="0" i="0" u="none" strike="noStrike" kern="1200" cap="none" spc="0" normalizeH="0" baseline="0" noProof="0" dirty="0">
                <a:ln>
                  <a:noFill/>
                </a:ln>
                <a:solidFill>
                  <a:sysClr val="window" lastClr="FFFFFF"/>
                </a:solidFill>
                <a:effectLst/>
                <a:uLnTx/>
                <a:uFillTx/>
                <a:latin typeface="Tahoma" panose="020B0604030504040204" pitchFamily="34" charset="0"/>
                <a:ea typeface="Tahoma" panose="020B0604030504040204" pitchFamily="34" charset="0"/>
                <a:cs typeface="Tahoma" panose="020B0604030504040204" pitchFamily="34" charset="0"/>
              </a:rPr>
              <a:t>Либеральная общественно-политическая мысль в России…………………………………………………………..</a:t>
            </a:r>
          </a:p>
          <a:p>
            <a:pPr marL="342900" marR="0" lvl="0" indent="-342900" algn="l" defTabSz="457200" rtl="0" eaLnBrk="1" fontAlgn="auto" latinLnBrk="0" hangingPunct="1">
              <a:lnSpc>
                <a:spcPct val="100000"/>
              </a:lnSpc>
              <a:spcBef>
                <a:spcPts val="0"/>
              </a:spcBef>
              <a:spcAft>
                <a:spcPts val="1000"/>
              </a:spcAft>
              <a:buClr>
                <a:sysClr val="window" lastClr="FFFFFF"/>
              </a:buClr>
              <a:buSzPct val="100000"/>
              <a:buFont typeface="Arial"/>
              <a:buAutoNum type="arabicPeriod"/>
              <a:tabLst/>
              <a:defRPr/>
            </a:pPr>
            <a:r>
              <a:rPr kumimoji="0" lang="ru-RU" sz="1600" b="0" i="0" u="none" strike="noStrike" kern="1200" cap="none" spc="0" normalizeH="0" baseline="0" noProof="0" dirty="0">
                <a:ln>
                  <a:noFill/>
                </a:ln>
                <a:solidFill>
                  <a:sysClr val="window" lastClr="FFFFFF"/>
                </a:solidFill>
                <a:effectLst/>
                <a:uLnTx/>
                <a:uFillTx/>
                <a:latin typeface="Tahoma" panose="020B0604030504040204" pitchFamily="34" charset="0"/>
                <a:ea typeface="Tahoma" panose="020B0604030504040204" pitchFamily="34" charset="0"/>
                <a:cs typeface="Tahoma" panose="020B0604030504040204" pitchFamily="34" charset="0"/>
              </a:rPr>
              <a:t>Революционно-демократическая общественно-политическая мысль в России…………………………….</a:t>
            </a:r>
          </a:p>
          <a:p>
            <a:pPr marL="342900" marR="0" lvl="0" indent="-342900" algn="l" defTabSz="457200" rtl="0" eaLnBrk="1" fontAlgn="auto" latinLnBrk="0" hangingPunct="1">
              <a:lnSpc>
                <a:spcPct val="100000"/>
              </a:lnSpc>
              <a:spcBef>
                <a:spcPts val="0"/>
              </a:spcBef>
              <a:spcAft>
                <a:spcPts val="1000"/>
              </a:spcAft>
              <a:buClr>
                <a:sysClr val="window" lastClr="FFFFFF"/>
              </a:buClr>
              <a:buSzPct val="100000"/>
              <a:buFont typeface="Arial"/>
              <a:buAutoNum type="arabicPeriod"/>
              <a:tabLst/>
              <a:defRPr/>
            </a:pPr>
            <a:r>
              <a:rPr kumimoji="0" lang="ru-RU" sz="1600" b="0" i="0" u="none" strike="noStrike" kern="1200" cap="none" spc="0" normalizeH="0" baseline="0" noProof="0" dirty="0">
                <a:ln>
                  <a:noFill/>
                </a:ln>
                <a:solidFill>
                  <a:sysClr val="window" lastClr="FFFFFF"/>
                </a:solidFill>
                <a:effectLst/>
                <a:uLnTx/>
                <a:uFillTx/>
                <a:latin typeface="Tahoma" panose="020B0604030504040204" pitchFamily="34" charset="0"/>
                <a:ea typeface="Tahoma" panose="020B0604030504040204" pitchFamily="34" charset="0"/>
                <a:cs typeface="Tahoma" panose="020B0604030504040204" pitchFamily="34" charset="0"/>
              </a:rPr>
              <a:t>Марксистские кружки в России конца XIX века…………………………………………………………………………..</a:t>
            </a:r>
          </a:p>
          <a:p>
            <a:pPr marL="342900" marR="0" lvl="0" indent="-342900" algn="l" defTabSz="457200" rtl="0" eaLnBrk="1" fontAlgn="auto" latinLnBrk="0" hangingPunct="1">
              <a:lnSpc>
                <a:spcPct val="100000"/>
              </a:lnSpc>
              <a:spcBef>
                <a:spcPts val="0"/>
              </a:spcBef>
              <a:spcAft>
                <a:spcPts val="1000"/>
              </a:spcAft>
              <a:buClr>
                <a:sysClr val="window" lastClr="FFFFFF"/>
              </a:buClr>
              <a:buSzPct val="100000"/>
              <a:buFont typeface="Arial"/>
              <a:buAutoNum type="arabicPeriod"/>
              <a:tabLst/>
              <a:defRPr/>
            </a:pPr>
            <a:r>
              <a:rPr kumimoji="0" lang="ru-RU" sz="1600" b="0" i="0" u="none" strike="noStrike" kern="1200" cap="none" spc="0" normalizeH="0" baseline="0" noProof="0" dirty="0">
                <a:ln>
                  <a:noFill/>
                </a:ln>
                <a:solidFill>
                  <a:sysClr val="window" lastClr="FFFFFF"/>
                </a:solidFill>
                <a:effectLst/>
                <a:uLnTx/>
                <a:uFillTx/>
                <a:latin typeface="Tahoma" panose="020B0604030504040204" pitchFamily="34" charset="0"/>
                <a:ea typeface="Tahoma" panose="020B0604030504040204" pitchFamily="34" charset="0"/>
                <a:cs typeface="Tahoma" panose="020B0604030504040204" pitchFamily="34" charset="0"/>
              </a:rPr>
              <a:t>Золотой век русской культуры…………………………………………………………………………………………………..</a:t>
            </a:r>
          </a:p>
          <a:p>
            <a:pPr marL="342900" marR="0" lvl="0" indent="-342900" algn="l" defTabSz="457200" rtl="0" eaLnBrk="1" fontAlgn="auto" latinLnBrk="0" hangingPunct="1">
              <a:lnSpc>
                <a:spcPct val="100000"/>
              </a:lnSpc>
              <a:spcBef>
                <a:spcPts val="0"/>
              </a:spcBef>
              <a:spcAft>
                <a:spcPts val="1000"/>
              </a:spcAft>
              <a:buClr>
                <a:sysClr val="window" lastClr="FFFFFF"/>
              </a:buClr>
              <a:buSzPct val="100000"/>
              <a:buFont typeface="Arial"/>
              <a:buAutoNum type="arabicPeriod"/>
              <a:tabLst/>
              <a:defRPr/>
            </a:pPr>
            <a:r>
              <a:rPr kumimoji="0" lang="ru-RU" sz="1600" b="0" i="0" u="none" strike="noStrike" kern="1200" cap="none" spc="0" normalizeH="0" baseline="0" noProof="0" dirty="0">
                <a:ln>
                  <a:noFill/>
                </a:ln>
                <a:solidFill>
                  <a:sysClr val="window" lastClr="FFFFFF"/>
                </a:solidFill>
                <a:effectLst/>
                <a:uLnTx/>
                <a:uFillTx/>
                <a:latin typeface="Tahoma" panose="020B0604030504040204" pitchFamily="34" charset="0"/>
                <a:ea typeface="Tahoma" panose="020B0604030504040204" pitchFamily="34" charset="0"/>
                <a:cs typeface="Tahoma" panose="020B0604030504040204" pitchFamily="34" charset="0"/>
              </a:rPr>
              <a:t>Российская империя в начале ХХ века. Революция 1905-1907 гг.: причины, ход результаты……….</a:t>
            </a:r>
          </a:p>
          <a:p>
            <a:pPr marL="342900" marR="0" lvl="0" indent="-342900" algn="l" defTabSz="457200" rtl="0" eaLnBrk="1" fontAlgn="auto" latinLnBrk="0" hangingPunct="1">
              <a:lnSpc>
                <a:spcPct val="100000"/>
              </a:lnSpc>
              <a:spcBef>
                <a:spcPts val="0"/>
              </a:spcBef>
              <a:spcAft>
                <a:spcPts val="1000"/>
              </a:spcAft>
              <a:buClr>
                <a:sysClr val="window" lastClr="FFFFFF"/>
              </a:buClr>
              <a:buSzPct val="100000"/>
              <a:buFont typeface="Arial"/>
              <a:buAutoNum type="arabicPeriod"/>
              <a:tabLst/>
              <a:defRPr/>
            </a:pPr>
            <a:r>
              <a:rPr kumimoji="0" lang="ru-RU" sz="1600" b="0" i="0" u="none" strike="noStrike" kern="1200" cap="none" spc="0" normalizeH="0" baseline="0" noProof="0" dirty="0">
                <a:ln>
                  <a:noFill/>
                </a:ln>
                <a:solidFill>
                  <a:sysClr val="window" lastClr="FFFFFF"/>
                </a:solidFill>
                <a:effectLst/>
                <a:uLnTx/>
                <a:uFillTx/>
                <a:latin typeface="Tahoma" panose="020B0604030504040204" pitchFamily="34" charset="0"/>
                <a:ea typeface="Tahoma" panose="020B0604030504040204" pitchFamily="34" charset="0"/>
                <a:cs typeface="Tahoma" panose="020B0604030504040204" pitchFamily="34" charset="0"/>
              </a:rPr>
              <a:t>Манифест 17 октября 1905 гг. и особенности формирования  многопартийной системы и российского парламентаризма…………………………………………………………………………………………………..</a:t>
            </a:r>
          </a:p>
          <a:p>
            <a:pPr marL="342900" marR="0" lvl="0" indent="-342900" algn="l" defTabSz="457200" rtl="0" eaLnBrk="1" fontAlgn="auto" latinLnBrk="0" hangingPunct="1">
              <a:lnSpc>
                <a:spcPct val="100000"/>
              </a:lnSpc>
              <a:spcBef>
                <a:spcPts val="0"/>
              </a:spcBef>
              <a:spcAft>
                <a:spcPts val="1000"/>
              </a:spcAft>
              <a:buClr>
                <a:sysClr val="window" lastClr="FFFFFF"/>
              </a:buClr>
              <a:buSzPct val="100000"/>
              <a:buFont typeface="Arial"/>
              <a:buAutoNum type="arabicPeriod"/>
              <a:tabLst/>
              <a:defRPr/>
            </a:pPr>
            <a:r>
              <a:rPr kumimoji="0" lang="ru-RU" sz="1600" b="0" i="0" u="none" strike="noStrike" kern="1200" cap="none" spc="0" normalizeH="0" baseline="0" noProof="0" dirty="0">
                <a:ln>
                  <a:noFill/>
                </a:ln>
                <a:solidFill>
                  <a:sysClr val="window" lastClr="FFFFFF"/>
                </a:solidFill>
                <a:effectLst/>
                <a:uLnTx/>
                <a:uFillTx/>
                <a:latin typeface="Tahoma" panose="020B0604030504040204" pitchFamily="34" charset="0"/>
                <a:ea typeface="Tahoma" panose="020B0604030504040204" pitchFamily="34" charset="0"/>
                <a:cs typeface="Tahoma" panose="020B0604030504040204" pitchFamily="34" charset="0"/>
              </a:rPr>
              <a:t>Образование и деятельность Государственной Думы в начале ХХ в. – начало изменений в политической системе Российской Империи……………………………………………………………………………….</a:t>
            </a:r>
            <a:endParaRPr kumimoji="0" lang="en-US" sz="1600" b="0" i="0" u="none" strike="noStrike" kern="1200" cap="none" spc="0" normalizeH="0" baseline="0" noProof="0" dirty="0">
              <a:ln>
                <a:noFill/>
              </a:ln>
              <a:solidFill>
                <a:sysClr val="window" lastClr="FFFFFF"/>
              </a:solidFill>
              <a:effectLst/>
              <a:uLnTx/>
              <a:uFillTx/>
              <a:latin typeface="Tahoma" panose="020B0604030504040204" pitchFamily="34" charset="0"/>
              <a:ea typeface="Tahoma" panose="020B0604030504040204" pitchFamily="34" charset="0"/>
              <a:cs typeface="Tahoma" panose="020B0604030504040204" pitchFamily="34" charset="0"/>
            </a:endParaRPr>
          </a:p>
          <a:p>
            <a:pPr marL="342900" marR="0" lvl="0" indent="-342900" algn="l" defTabSz="457200" rtl="0" eaLnBrk="1" fontAlgn="auto" latinLnBrk="0" hangingPunct="1">
              <a:lnSpc>
                <a:spcPct val="100000"/>
              </a:lnSpc>
              <a:spcBef>
                <a:spcPts val="0"/>
              </a:spcBef>
              <a:spcAft>
                <a:spcPts val="1000"/>
              </a:spcAft>
              <a:buClr>
                <a:sysClr val="window" lastClr="FFFFFF"/>
              </a:buClr>
              <a:buSzPct val="100000"/>
              <a:buFont typeface="Arial"/>
              <a:buAutoNum type="arabicPeriod"/>
              <a:tabLst/>
              <a:defRPr/>
            </a:pPr>
            <a:r>
              <a:rPr kumimoji="0" lang="ru-RU" sz="1600" b="0" i="0" u="none" strike="noStrike" kern="1200" cap="none" spc="0" normalizeH="0" baseline="0" noProof="0" dirty="0">
                <a:ln>
                  <a:noFill/>
                </a:ln>
                <a:solidFill>
                  <a:sysClr val="window" lastClr="FFFFFF"/>
                </a:solidFill>
                <a:effectLst/>
                <a:uLnTx/>
                <a:uFillTx/>
                <a:latin typeface="Tahoma" panose="020B0604030504040204" pitchFamily="34" charset="0"/>
                <a:ea typeface="Tahoma" panose="020B0604030504040204" pitchFamily="34" charset="0"/>
                <a:cs typeface="Tahoma" panose="020B0604030504040204" pitchFamily="34" charset="0"/>
              </a:rPr>
              <a:t>Общественные движения и политические партии Российской Империи………………………..…………….</a:t>
            </a:r>
          </a:p>
          <a:p>
            <a:pPr marL="342900" marR="0" lvl="0" indent="-342900" algn="l" defTabSz="457200" rtl="0" eaLnBrk="1" fontAlgn="auto" latinLnBrk="0" hangingPunct="1">
              <a:lnSpc>
                <a:spcPct val="100000"/>
              </a:lnSpc>
              <a:spcBef>
                <a:spcPts val="0"/>
              </a:spcBef>
              <a:spcAft>
                <a:spcPts val="1000"/>
              </a:spcAft>
              <a:buClr>
                <a:sysClr val="window" lastClr="FFFFFF"/>
              </a:buClr>
              <a:buSzPct val="100000"/>
              <a:buFont typeface="Arial"/>
              <a:buAutoNum type="arabicPeriod"/>
              <a:tabLst/>
              <a:defRPr/>
            </a:pPr>
            <a:r>
              <a:rPr kumimoji="0" lang="ru-RU" sz="1600" b="0" i="0" u="none" strike="noStrike" kern="1200" cap="none" spc="0" normalizeH="0" baseline="0" noProof="0" dirty="0">
                <a:ln>
                  <a:noFill/>
                </a:ln>
                <a:solidFill>
                  <a:sysClr val="window" lastClr="FFFFFF"/>
                </a:solidFill>
                <a:effectLst/>
                <a:uLnTx/>
                <a:uFillTx/>
                <a:latin typeface="Tahoma" panose="020B0604030504040204" pitchFamily="34" charset="0"/>
                <a:ea typeface="Tahoma" panose="020B0604030504040204" pitchFamily="34" charset="0"/>
                <a:cs typeface="Tahoma" panose="020B0604030504040204" pitchFamily="34" charset="0"/>
              </a:rPr>
              <a:t>Столыпинская аграрная реформа, ее значение и последствия…………………………………………………...</a:t>
            </a:r>
          </a:p>
          <a:p>
            <a:pPr marL="0" marR="0" lvl="0" indent="0" algn="l" defTabSz="457200" rtl="0" eaLnBrk="1" fontAlgn="auto" latinLnBrk="0" hangingPunct="1">
              <a:lnSpc>
                <a:spcPct val="100000"/>
              </a:lnSpc>
              <a:spcBef>
                <a:spcPts val="0"/>
              </a:spcBef>
              <a:spcAft>
                <a:spcPts val="1000"/>
              </a:spcAft>
              <a:buClr>
                <a:sysClr val="window" lastClr="FFFFFF"/>
              </a:buClr>
              <a:buSzPct val="100000"/>
              <a:buFont typeface="Arial"/>
              <a:buNone/>
              <a:tabLst/>
              <a:defRPr/>
            </a:pPr>
            <a:r>
              <a:rPr kumimoji="0" lang="ru-RU" sz="1600" b="0" i="0" u="none" strike="noStrike" kern="1200" cap="none" spc="0" normalizeH="0" baseline="0" noProof="0" dirty="0">
                <a:ln>
                  <a:noFill/>
                </a:ln>
                <a:solidFill>
                  <a:sysClr val="window" lastClr="FFFFFF"/>
                </a:solidFill>
                <a:effectLst/>
                <a:uLnTx/>
                <a:uFillTx/>
                <a:latin typeface="Tahoma" panose="020B0604030504040204" pitchFamily="34" charset="0"/>
                <a:ea typeface="Tahoma" panose="020B0604030504040204" pitchFamily="34" charset="0"/>
                <a:cs typeface="Tahoma" panose="020B0604030504040204" pitchFamily="34" charset="0"/>
              </a:rPr>
              <a:t>Заключение…………………………………………………………………………………………………………………………………...</a:t>
            </a:r>
          </a:p>
          <a:p>
            <a:pPr marL="0" marR="0" lvl="0" indent="0" algn="l" defTabSz="457200" rtl="0" eaLnBrk="1" fontAlgn="auto" latinLnBrk="0" hangingPunct="1">
              <a:lnSpc>
                <a:spcPct val="100000"/>
              </a:lnSpc>
              <a:spcBef>
                <a:spcPts val="0"/>
              </a:spcBef>
              <a:spcAft>
                <a:spcPts val="1000"/>
              </a:spcAft>
              <a:buClr>
                <a:sysClr val="window" lastClr="FFFFFF"/>
              </a:buClr>
              <a:buSzPct val="100000"/>
              <a:buFont typeface="Arial"/>
              <a:buNone/>
              <a:tabLst/>
              <a:defRPr/>
            </a:pPr>
            <a:r>
              <a:rPr kumimoji="0" lang="ru-RU" sz="1600" b="0" i="0" u="none" strike="noStrike" kern="1200" cap="none" spc="0" normalizeH="0" baseline="0" noProof="0" dirty="0">
                <a:ln>
                  <a:noFill/>
                </a:ln>
                <a:solidFill>
                  <a:sysClr val="window" lastClr="FFFFFF"/>
                </a:solidFill>
                <a:effectLst/>
                <a:uLnTx/>
                <a:uFillTx/>
                <a:latin typeface="Tahoma" panose="020B0604030504040204" pitchFamily="34" charset="0"/>
                <a:ea typeface="Tahoma" panose="020B0604030504040204" pitchFamily="34" charset="0"/>
                <a:cs typeface="Tahoma" panose="020B0604030504040204" pitchFamily="34" charset="0"/>
              </a:rPr>
              <a:t>Список использованных источников……………………………………………………………………………………………</a:t>
            </a:r>
          </a:p>
        </p:txBody>
      </p:sp>
    </p:spTree>
    <p:extLst>
      <p:ext uri="{BB962C8B-B14F-4D97-AF65-F5344CB8AC3E}">
        <p14:creationId xmlns:p14="http://schemas.microsoft.com/office/powerpoint/2010/main" val="1759938065"/>
      </p:ext>
    </p:extLst>
  </p:cSld>
  <p:clrMapOvr>
    <a:masterClrMapping/>
  </p:clrMapOvr>
  <p:transition spd="med">
    <p:pull/>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10596275" y="314761"/>
            <a:ext cx="524503" cy="461665"/>
          </a:xfrm>
          <a:prstGeom prst="rect">
            <a:avLst/>
          </a:prstGeom>
          <a:noFill/>
        </p:spPr>
        <p:txBody>
          <a:bodyPr wrap="none" rtlCol="0">
            <a:spAutoFit/>
          </a:bodyPr>
          <a:lstStyle/>
          <a:p>
            <a:r>
              <a:rPr lang="ru-RU" sz="2400" dirty="0"/>
              <a:t>18</a:t>
            </a:r>
          </a:p>
        </p:txBody>
      </p:sp>
      <p:sp>
        <p:nvSpPr>
          <p:cNvPr id="2" name="Прямоугольник 1"/>
          <p:cNvSpPr/>
          <p:nvPr/>
        </p:nvSpPr>
        <p:spPr>
          <a:xfrm>
            <a:off x="0" y="114503"/>
            <a:ext cx="10381129" cy="400110"/>
          </a:xfrm>
          <a:prstGeom prst="rect">
            <a:avLst/>
          </a:prstGeom>
        </p:spPr>
        <p:txBody>
          <a:bodyPr wrap="square">
            <a:spAutoFit/>
          </a:bodyPr>
          <a:lstStyle/>
          <a:p>
            <a:pPr lvl="0" algn="ctr"/>
            <a:r>
              <a:rPr lang="ru-RU" sz="2000" b="1" dirty="0">
                <a:latin typeface="Tahoma" panose="020B0604030504040204" pitchFamily="34" charset="0"/>
                <a:ea typeface="Tahoma" panose="020B0604030504040204" pitchFamily="34" charset="0"/>
                <a:cs typeface="Tahoma" panose="020B0604030504040204" pitchFamily="34" charset="0"/>
              </a:rPr>
              <a:t>Общественные движения и политические партии Российской Империи</a:t>
            </a:r>
            <a:endParaRPr lang="en-US" sz="2000" b="1" dirty="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endParaRPr>
          </a:p>
        </p:txBody>
      </p:sp>
      <p:sp>
        <p:nvSpPr>
          <p:cNvPr id="7" name="Прямоугольник 6">
            <a:extLst>
              <a:ext uri="{FF2B5EF4-FFF2-40B4-BE49-F238E27FC236}">
                <a16:creationId xmlns:a16="http://schemas.microsoft.com/office/drawing/2014/main" id="{9342D156-8006-43FA-B6C3-C8789400DF82}"/>
              </a:ext>
            </a:extLst>
          </p:cNvPr>
          <p:cNvSpPr/>
          <p:nvPr/>
        </p:nvSpPr>
        <p:spPr>
          <a:xfrm>
            <a:off x="241300" y="1260057"/>
            <a:ext cx="5626100" cy="5062924"/>
          </a:xfrm>
          <a:prstGeom prst="rect">
            <a:avLst/>
          </a:prstGeom>
        </p:spPr>
        <p:txBody>
          <a:bodyPr wrap="square">
            <a:spAutoFit/>
          </a:bodyPr>
          <a:lstStyle/>
          <a:p>
            <a:r>
              <a:rPr lang="ru-RU" sz="1900" dirty="0">
                <a:latin typeface="Tahoma" panose="020B0604030504040204" pitchFamily="34" charset="0"/>
                <a:ea typeface="Tahoma" panose="020B0604030504040204" pitchFamily="34" charset="0"/>
                <a:cs typeface="Tahoma" panose="020B0604030504040204" pitchFamily="34" charset="0"/>
              </a:rPr>
              <a:t>Общественно-политическое движение в конце 19 века в России имело следующие направления:</a:t>
            </a:r>
            <a:endParaRPr lang="en-US" sz="1900" dirty="0">
              <a:latin typeface="Tahoma" panose="020B0604030504040204" pitchFamily="34" charset="0"/>
              <a:ea typeface="Tahoma" panose="020B0604030504040204" pitchFamily="34" charset="0"/>
              <a:cs typeface="Tahoma" panose="020B0604030504040204" pitchFamily="34" charset="0"/>
            </a:endParaRPr>
          </a:p>
          <a:p>
            <a:pPr marL="342900" indent="-342900">
              <a:buFont typeface="Arial" panose="020B0604020202020204" pitchFamily="34" charset="0"/>
              <a:buChar char="•"/>
            </a:pPr>
            <a:r>
              <a:rPr lang="ru-RU" sz="1900" u="sng" dirty="0">
                <a:latin typeface="Tahoma" panose="020B0604030504040204" pitchFamily="34" charset="0"/>
                <a:ea typeface="Tahoma" panose="020B0604030504040204" pitchFamily="34" charset="0"/>
                <a:cs typeface="Tahoma" panose="020B0604030504040204" pitchFamily="34" charset="0"/>
              </a:rPr>
              <a:t>Традиционализм</a:t>
            </a:r>
            <a:r>
              <a:rPr lang="ru-RU" sz="1900" dirty="0">
                <a:latin typeface="Tahoma" panose="020B0604030504040204" pitchFamily="34" charset="0"/>
                <a:ea typeface="Tahoma" panose="020B0604030504040204" pitchFamily="34" charset="0"/>
                <a:cs typeface="Tahoma" panose="020B0604030504040204" pitchFamily="34" charset="0"/>
              </a:rPr>
              <a:t> (консерватизм).</a:t>
            </a:r>
          </a:p>
          <a:p>
            <a:r>
              <a:rPr lang="ru-RU" sz="1900" dirty="0">
                <a:latin typeface="Tahoma" panose="020B0604030504040204" pitchFamily="34" charset="0"/>
                <a:ea typeface="Tahoma" panose="020B0604030504040204" pitchFamily="34" charset="0"/>
                <a:cs typeface="Tahoma" panose="020B0604030504040204" pitchFamily="34" charset="0"/>
              </a:rPr>
              <a:t>Всесторонняя поддержка действующей власти по принципу «жить, как жили всегда».</a:t>
            </a:r>
          </a:p>
          <a:p>
            <a:pPr marL="342900" indent="-342900">
              <a:buFont typeface="Arial" panose="020B0604020202020204" pitchFamily="34" charset="0"/>
              <a:buChar char="•"/>
            </a:pPr>
            <a:r>
              <a:rPr lang="ru-RU" sz="1900" u="sng" dirty="0">
                <a:latin typeface="Tahoma" panose="020B0604030504040204" pitchFamily="34" charset="0"/>
                <a:ea typeface="Tahoma" panose="020B0604030504040204" pitchFamily="34" charset="0"/>
                <a:cs typeface="Tahoma" panose="020B0604030504040204" pitchFamily="34" charset="0"/>
              </a:rPr>
              <a:t>Либерализм</a:t>
            </a:r>
            <a:r>
              <a:rPr lang="ru-RU" sz="1900" dirty="0">
                <a:latin typeface="Tahoma" panose="020B0604030504040204" pitchFamily="34" charset="0"/>
                <a:ea typeface="Tahoma" panose="020B0604030504040204" pitchFamily="34" charset="0"/>
                <a:cs typeface="Tahoma" panose="020B0604030504040204" pitchFamily="34" charset="0"/>
              </a:rPr>
              <a:t>. Реформирование страны</a:t>
            </a:r>
          </a:p>
          <a:p>
            <a:r>
              <a:rPr lang="ru-RU" sz="1900" dirty="0">
                <a:latin typeface="Tahoma" panose="020B0604030504040204" pitchFamily="34" charset="0"/>
                <a:ea typeface="Tahoma" panose="020B0604030504040204" pitchFamily="34" charset="0"/>
                <a:cs typeface="Tahoma" panose="020B0604030504040204" pitchFamily="34" charset="0"/>
              </a:rPr>
              <a:t>на западный лад.</a:t>
            </a:r>
          </a:p>
          <a:p>
            <a:pPr marL="342900" indent="-342900">
              <a:buFont typeface="Arial" panose="020B0604020202020204" pitchFamily="34" charset="0"/>
              <a:buChar char="•"/>
            </a:pPr>
            <a:r>
              <a:rPr lang="ru-RU" sz="1900" u="sng" dirty="0">
                <a:latin typeface="Tahoma" panose="020B0604030504040204" pitchFamily="34" charset="0"/>
                <a:ea typeface="Tahoma" panose="020B0604030504040204" pitchFamily="34" charset="0"/>
                <a:cs typeface="Tahoma" panose="020B0604030504040204" pitchFamily="34" charset="0"/>
              </a:rPr>
              <a:t>Народничество</a:t>
            </a:r>
            <a:r>
              <a:rPr lang="ru-RU" sz="1900" dirty="0">
                <a:latin typeface="Tahoma" panose="020B0604030504040204" pitchFamily="34" charset="0"/>
                <a:ea typeface="Tahoma" panose="020B0604030504040204" pitchFamily="34" charset="0"/>
                <a:cs typeface="Tahoma" panose="020B0604030504040204" pitchFamily="34" charset="0"/>
              </a:rPr>
              <a:t>. Хотели изменений в</a:t>
            </a:r>
          </a:p>
          <a:p>
            <a:r>
              <a:rPr lang="ru-RU" sz="1900" dirty="0">
                <a:latin typeface="Tahoma" panose="020B0604030504040204" pitchFamily="34" charset="0"/>
                <a:ea typeface="Tahoma" panose="020B0604030504040204" pitchFamily="34" charset="0"/>
                <a:cs typeface="Tahoma" panose="020B0604030504040204" pitchFamily="34" charset="0"/>
              </a:rPr>
              <a:t>стране, но часто действовали радикально, выступая за убийство чиновников (революции).</a:t>
            </a:r>
          </a:p>
          <a:p>
            <a:pPr marL="342900" indent="-342900">
              <a:buFont typeface="Arial" panose="020B0604020202020204" pitchFamily="34" charset="0"/>
              <a:buChar char="•"/>
            </a:pPr>
            <a:r>
              <a:rPr lang="ru-RU" sz="1900" u="sng" dirty="0">
                <a:latin typeface="Tahoma" panose="020B0604030504040204" pitchFamily="34" charset="0"/>
                <a:ea typeface="Tahoma" panose="020B0604030504040204" pitchFamily="34" charset="0"/>
                <a:cs typeface="Tahoma" panose="020B0604030504040204" pitchFamily="34" charset="0"/>
              </a:rPr>
              <a:t>Анархизм</a:t>
            </a:r>
            <a:r>
              <a:rPr lang="ru-RU" sz="1900" dirty="0">
                <a:latin typeface="Tahoma" panose="020B0604030504040204" pitchFamily="34" charset="0"/>
                <a:ea typeface="Tahoma" panose="020B0604030504040204" pitchFamily="34" charset="0"/>
                <a:cs typeface="Tahoma" panose="020B0604030504040204" pitchFamily="34" charset="0"/>
              </a:rPr>
              <a:t>. Выступали против эксплуатации</a:t>
            </a:r>
          </a:p>
          <a:p>
            <a:r>
              <a:rPr lang="ru-RU" sz="1900" dirty="0">
                <a:latin typeface="Tahoma" panose="020B0604030504040204" pitchFamily="34" charset="0"/>
                <a:ea typeface="Tahoma" panose="020B0604030504040204" pitchFamily="34" charset="0"/>
                <a:cs typeface="Tahoma" panose="020B0604030504040204" pitchFamily="34" charset="0"/>
              </a:rPr>
              <a:t>человека человеком.</a:t>
            </a:r>
          </a:p>
          <a:p>
            <a:pPr marL="342900" indent="-342900">
              <a:buFont typeface="Arial" panose="020B0604020202020204" pitchFamily="34" charset="0"/>
              <a:buChar char="•"/>
            </a:pPr>
            <a:r>
              <a:rPr lang="ru-RU" sz="1900" u="sng" dirty="0">
                <a:latin typeface="Tahoma" panose="020B0604030504040204" pitchFamily="34" charset="0"/>
                <a:ea typeface="Tahoma" panose="020B0604030504040204" pitchFamily="34" charset="0"/>
                <a:cs typeface="Tahoma" panose="020B0604030504040204" pitchFamily="34" charset="0"/>
              </a:rPr>
              <a:t>Марксизм</a:t>
            </a:r>
            <a:r>
              <a:rPr lang="ru-RU" sz="1900" dirty="0">
                <a:latin typeface="Tahoma" panose="020B0604030504040204" pitchFamily="34" charset="0"/>
                <a:ea typeface="Tahoma" panose="020B0604030504040204" pitchFamily="34" charset="0"/>
                <a:cs typeface="Tahoma" panose="020B0604030504040204" pitchFamily="34" charset="0"/>
              </a:rPr>
              <a:t> (социал-демократизм). Говорили </a:t>
            </a:r>
          </a:p>
          <a:p>
            <a:r>
              <a:rPr lang="ru-RU" sz="1900" dirty="0">
                <a:latin typeface="Tahoma" panose="020B0604030504040204" pitchFamily="34" charset="0"/>
                <a:ea typeface="Tahoma" panose="020B0604030504040204" pitchFamily="34" charset="0"/>
                <a:cs typeface="Tahoma" panose="020B0604030504040204" pitchFamily="34" charset="0"/>
              </a:rPr>
              <a:t>о гибели капиталистического уклада мира, заменить который должен был социализм.</a:t>
            </a:r>
          </a:p>
          <a:p>
            <a:pPr marL="342900" indent="-342900">
              <a:buFont typeface="Arial" panose="020B0604020202020204" pitchFamily="34" charset="0"/>
              <a:buChar char="•"/>
            </a:pPr>
            <a:r>
              <a:rPr lang="ru-RU" sz="1900" b="0" i="0" u="sng" dirty="0">
                <a:effectLst/>
                <a:latin typeface="Tahoma" panose="020B0604030504040204" pitchFamily="34" charset="0"/>
                <a:ea typeface="Tahoma" panose="020B0604030504040204" pitchFamily="34" charset="0"/>
                <a:cs typeface="Tahoma" panose="020B0604030504040204" pitchFamily="34" charset="0"/>
              </a:rPr>
              <a:t>Священная дружина</a:t>
            </a:r>
          </a:p>
        </p:txBody>
      </p:sp>
      <p:pic>
        <p:nvPicPr>
          <p:cNvPr id="8" name="Рисунок 7">
            <a:extLst>
              <a:ext uri="{FF2B5EF4-FFF2-40B4-BE49-F238E27FC236}">
                <a16:creationId xmlns:a16="http://schemas.microsoft.com/office/drawing/2014/main" id="{4417C4E8-E65A-4B9C-8BAA-79CB93FECE1C}"/>
              </a:ext>
            </a:extLst>
          </p:cNvPr>
          <p:cNvPicPr>
            <a:picLocks noChangeAspect="1"/>
          </p:cNvPicPr>
          <p:nvPr/>
        </p:nvPicPr>
        <p:blipFill>
          <a:blip r:embed="rId2"/>
          <a:stretch>
            <a:fillRect/>
          </a:stretch>
        </p:blipFill>
        <p:spPr>
          <a:xfrm>
            <a:off x="5970504" y="1260057"/>
            <a:ext cx="5892800" cy="4804490"/>
          </a:xfrm>
          <a:prstGeom prst="rect">
            <a:avLst/>
          </a:prstGeom>
        </p:spPr>
      </p:pic>
      <p:sp>
        <p:nvSpPr>
          <p:cNvPr id="9" name="Прямоугольник 8">
            <a:extLst>
              <a:ext uri="{FF2B5EF4-FFF2-40B4-BE49-F238E27FC236}">
                <a16:creationId xmlns:a16="http://schemas.microsoft.com/office/drawing/2014/main" id="{D31F7649-54CA-4ACD-BEE9-024CF648FF0C}"/>
              </a:ext>
            </a:extLst>
          </p:cNvPr>
          <p:cNvSpPr/>
          <p:nvPr/>
        </p:nvSpPr>
        <p:spPr>
          <a:xfrm>
            <a:off x="5641809" y="6040347"/>
            <a:ext cx="6550191" cy="507831"/>
          </a:xfrm>
          <a:prstGeom prst="rect">
            <a:avLst/>
          </a:prstGeom>
        </p:spPr>
        <p:txBody>
          <a:bodyPr wrap="none">
            <a:spAutoFit/>
          </a:bodyPr>
          <a:lstStyle/>
          <a:p>
            <a:pPr>
              <a:lnSpc>
                <a:spcPct val="150000"/>
              </a:lnSpc>
            </a:pPr>
            <a:r>
              <a:rPr lang="ru-RU" dirty="0">
                <a:latin typeface="Tahoma" panose="020B0604030504040204" pitchFamily="34" charset="0"/>
                <a:ea typeface="Tahoma" panose="020B0604030504040204" pitchFamily="34" charset="0"/>
                <a:cs typeface="Tahoma" panose="020B0604030504040204" pitchFamily="34" charset="0"/>
              </a:rPr>
              <a:t>Таблица 1 – Общественные движения Российской Империи</a:t>
            </a:r>
          </a:p>
        </p:txBody>
      </p:sp>
    </p:spTree>
    <p:extLst>
      <p:ext uri="{BB962C8B-B14F-4D97-AF65-F5344CB8AC3E}">
        <p14:creationId xmlns:p14="http://schemas.microsoft.com/office/powerpoint/2010/main" val="2762390425"/>
      </p:ext>
    </p:extLst>
  </p:cSld>
  <p:clrMapOvr>
    <a:masterClrMapping/>
  </p:clrMapOvr>
  <p:transition spd="med">
    <p:pull/>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10596275" y="314761"/>
            <a:ext cx="524503" cy="461665"/>
          </a:xfrm>
          <a:prstGeom prst="rect">
            <a:avLst/>
          </a:prstGeom>
          <a:noFill/>
        </p:spPr>
        <p:txBody>
          <a:bodyPr wrap="none" rtlCol="0">
            <a:spAutoFit/>
          </a:bodyPr>
          <a:lstStyle/>
          <a:p>
            <a:r>
              <a:rPr lang="ru-RU" sz="2400" dirty="0"/>
              <a:t>19</a:t>
            </a:r>
          </a:p>
        </p:txBody>
      </p:sp>
      <p:sp>
        <p:nvSpPr>
          <p:cNvPr id="2" name="Прямоугольник 1"/>
          <p:cNvSpPr/>
          <p:nvPr/>
        </p:nvSpPr>
        <p:spPr>
          <a:xfrm>
            <a:off x="0" y="114503"/>
            <a:ext cx="10381129" cy="400110"/>
          </a:xfrm>
          <a:prstGeom prst="rect">
            <a:avLst/>
          </a:prstGeom>
        </p:spPr>
        <p:txBody>
          <a:bodyPr wrap="square">
            <a:spAutoFit/>
          </a:bodyPr>
          <a:lstStyle/>
          <a:p>
            <a:pPr lvl="0" algn="ctr"/>
            <a:r>
              <a:rPr lang="ru-RU" sz="2000" b="1" dirty="0">
                <a:latin typeface="Tahoma" panose="020B0604030504040204" pitchFamily="34" charset="0"/>
                <a:ea typeface="Tahoma" panose="020B0604030504040204" pitchFamily="34" charset="0"/>
                <a:cs typeface="Tahoma" panose="020B0604030504040204" pitchFamily="34" charset="0"/>
              </a:rPr>
              <a:t>Общественные движения и политические партии Российской Империи</a:t>
            </a:r>
            <a:endParaRPr lang="en-US" sz="2000" b="1" dirty="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endParaRPr>
          </a:p>
        </p:txBody>
      </p:sp>
      <p:sp>
        <p:nvSpPr>
          <p:cNvPr id="10" name="Прямоугольник 9">
            <a:extLst>
              <a:ext uri="{FF2B5EF4-FFF2-40B4-BE49-F238E27FC236}">
                <a16:creationId xmlns:a16="http://schemas.microsoft.com/office/drawing/2014/main" id="{76BBCBCA-0046-43B8-A091-D93CC2B3EA07}"/>
              </a:ext>
            </a:extLst>
          </p:cNvPr>
          <p:cNvSpPr/>
          <p:nvPr/>
        </p:nvSpPr>
        <p:spPr>
          <a:xfrm>
            <a:off x="215900" y="1187927"/>
            <a:ext cx="11976100" cy="5355312"/>
          </a:xfrm>
          <a:prstGeom prst="rect">
            <a:avLst/>
          </a:prstGeom>
        </p:spPr>
        <p:txBody>
          <a:bodyPr wrap="square">
            <a:spAutoFit/>
          </a:bodyPr>
          <a:lstStyle/>
          <a:p>
            <a:r>
              <a:rPr lang="ru-RU" sz="1900" b="1" dirty="0">
                <a:latin typeface="Tahoma" panose="020B0604030504040204" pitchFamily="34" charset="0"/>
                <a:ea typeface="Tahoma" panose="020B0604030504040204" pitchFamily="34" charset="0"/>
                <a:cs typeface="Tahoma" panose="020B0604030504040204" pitchFamily="34" charset="0"/>
              </a:rPr>
              <a:t>1. Традиционализм</a:t>
            </a:r>
            <a:r>
              <a:rPr lang="ru-RU" sz="1900" dirty="0">
                <a:latin typeface="Tahoma" panose="020B0604030504040204" pitchFamily="34" charset="0"/>
                <a:ea typeface="Tahoma" panose="020B0604030504040204" pitchFamily="34" charset="0"/>
                <a:cs typeface="Tahoma" panose="020B0604030504040204" pitchFamily="34" charset="0"/>
              </a:rPr>
              <a:t>. Он пережил свою высшую точку в период правления императора Александра </a:t>
            </a:r>
            <a:r>
              <a:rPr lang="en-US" sz="1900" dirty="0">
                <a:latin typeface="Tahoma" panose="020B0604030504040204" pitchFamily="34" charset="0"/>
                <a:ea typeface="Tahoma" panose="020B0604030504040204" pitchFamily="34" charset="0"/>
                <a:cs typeface="Tahoma" panose="020B0604030504040204" pitchFamily="34" charset="0"/>
              </a:rPr>
              <a:t>III</a:t>
            </a:r>
            <a:r>
              <a:rPr lang="ru-RU" sz="1900" dirty="0">
                <a:latin typeface="Tahoma" panose="020B0604030504040204" pitchFamily="34" charset="0"/>
                <a:ea typeface="Tahoma" panose="020B0604030504040204" pitchFamily="34" charset="0"/>
                <a:cs typeface="Tahoma" panose="020B0604030504040204" pitchFamily="34" charset="0"/>
              </a:rPr>
              <a:t>. Во многом это стало реакцией на предыдущие годы правления, когда излишний либерализм привел к росту революционного движения в России. Особенно сильным оно было в 70-ые годы </a:t>
            </a:r>
            <a:r>
              <a:rPr lang="en-US" sz="1900" dirty="0">
                <a:latin typeface="Tahoma" panose="020B0604030504040204" pitchFamily="34" charset="0"/>
                <a:ea typeface="Tahoma" panose="020B0604030504040204" pitchFamily="34" charset="0"/>
                <a:cs typeface="Tahoma" panose="020B0604030504040204" pitchFamily="34" charset="0"/>
              </a:rPr>
              <a:t>XIX</a:t>
            </a:r>
            <a:r>
              <a:rPr lang="ru-RU" sz="1900" dirty="0">
                <a:latin typeface="Tahoma" panose="020B0604030504040204" pitchFamily="34" charset="0"/>
                <a:ea typeface="Tahoma" panose="020B0604030504040204" pitchFamily="34" charset="0"/>
                <a:cs typeface="Tahoma" panose="020B0604030504040204" pitchFamily="34" charset="0"/>
              </a:rPr>
              <a:t> века.</a:t>
            </a:r>
          </a:p>
          <a:p>
            <a:r>
              <a:rPr lang="ru-RU" sz="1900" dirty="0">
                <a:latin typeface="Tahoma" panose="020B0604030504040204" pitchFamily="34" charset="0"/>
                <a:ea typeface="Tahoma" panose="020B0604030504040204" pitchFamily="34" charset="0"/>
                <a:cs typeface="Tahoma" panose="020B0604030504040204" pitchFamily="34" charset="0"/>
              </a:rPr>
              <a:t>Выделяются 3 основные течения традиционализма в российском общественно-политическом движении конца</a:t>
            </a:r>
            <a:r>
              <a:rPr lang="en-US" sz="1900" dirty="0">
                <a:latin typeface="Tahoma" panose="020B0604030504040204" pitchFamily="34" charset="0"/>
                <a:ea typeface="Tahoma" panose="020B0604030504040204" pitchFamily="34" charset="0"/>
                <a:cs typeface="Tahoma" panose="020B0604030504040204" pitchFamily="34" charset="0"/>
              </a:rPr>
              <a:t> XIX</a:t>
            </a:r>
            <a:r>
              <a:rPr lang="ru-RU" sz="1900" dirty="0">
                <a:latin typeface="Tahoma" panose="020B0604030504040204" pitchFamily="34" charset="0"/>
                <a:ea typeface="Tahoma" panose="020B0604030504040204" pitchFamily="34" charset="0"/>
                <a:cs typeface="Tahoma" panose="020B0604030504040204" pitchFamily="34" charset="0"/>
              </a:rPr>
              <a:t> века:</a:t>
            </a:r>
          </a:p>
          <a:p>
            <a:pPr marL="342900" indent="-342900">
              <a:buFont typeface="Arial" panose="020B0604020202020204" pitchFamily="34" charset="0"/>
              <a:buChar char="•"/>
            </a:pPr>
            <a:r>
              <a:rPr lang="ru-RU" sz="1900" u="sng" dirty="0">
                <a:latin typeface="Tahoma" panose="020B0604030504040204" pitchFamily="34" charset="0"/>
                <a:ea typeface="Tahoma" panose="020B0604030504040204" pitchFamily="34" charset="0"/>
                <a:cs typeface="Tahoma" panose="020B0604030504040204" pitchFamily="34" charset="0"/>
              </a:rPr>
              <a:t>Государственный консерватизм</a:t>
            </a:r>
            <a:r>
              <a:rPr lang="ru-RU" sz="1900" dirty="0">
                <a:latin typeface="Tahoma" panose="020B0604030504040204" pitchFamily="34" charset="0"/>
                <a:ea typeface="Tahoma" panose="020B0604030504040204" pitchFamily="34" charset="0"/>
                <a:cs typeface="Tahoma" panose="020B0604030504040204" pitchFamily="34" charset="0"/>
              </a:rPr>
              <a:t>. Представитель этого направления являлся обер-прокурор</a:t>
            </a:r>
            <a:endParaRPr lang="en-US" sz="1900" dirty="0">
              <a:latin typeface="Tahoma" panose="020B0604030504040204" pitchFamily="34" charset="0"/>
              <a:ea typeface="Tahoma" panose="020B0604030504040204" pitchFamily="34" charset="0"/>
              <a:cs typeface="Tahoma" panose="020B0604030504040204" pitchFamily="34" charset="0"/>
            </a:endParaRPr>
          </a:p>
          <a:p>
            <a:r>
              <a:rPr lang="ru-RU" sz="1900" dirty="0">
                <a:latin typeface="Tahoma" panose="020B0604030504040204" pitchFamily="34" charset="0"/>
                <a:ea typeface="Tahoma" panose="020B0604030504040204" pitchFamily="34" charset="0"/>
                <a:cs typeface="Tahoma" panose="020B0604030504040204" pitchFamily="34" charset="0"/>
              </a:rPr>
              <a:t>святейшего Синода Константин Победоносцев. Основные задачи, изложенные в «Московском сборнике», изданном в 1896 году: власть народу может принадлежать только в небольшом обществе, власть народа в России является фикцией, свободной прессы существовать не может.</a:t>
            </a:r>
          </a:p>
          <a:p>
            <a:pPr marL="342900" indent="-342900">
              <a:buFont typeface="Arial" panose="020B0604020202020204" pitchFamily="34" charset="0"/>
              <a:buChar char="•"/>
            </a:pPr>
            <a:r>
              <a:rPr lang="ru-RU" sz="1900" u="sng" dirty="0">
                <a:latin typeface="Tahoma" panose="020B0604030504040204" pitchFamily="34" charset="0"/>
                <a:ea typeface="Tahoma" panose="020B0604030504040204" pitchFamily="34" charset="0"/>
                <a:cs typeface="Tahoma" panose="020B0604030504040204" pitchFamily="34" charset="0"/>
              </a:rPr>
              <a:t>Религиозно-философский традиционализм</a:t>
            </a:r>
            <a:r>
              <a:rPr lang="ru-RU" sz="1900" dirty="0">
                <a:latin typeface="Tahoma" panose="020B0604030504040204" pitchFamily="34" charset="0"/>
                <a:ea typeface="Tahoma" panose="020B0604030504040204" pitchFamily="34" charset="0"/>
                <a:cs typeface="Tahoma" panose="020B0604030504040204" pitchFamily="34" charset="0"/>
              </a:rPr>
              <a:t>. Идея: современные цивилизации обречены, и что</a:t>
            </a:r>
            <a:endParaRPr lang="en-US" sz="1900" dirty="0">
              <a:latin typeface="Tahoma" panose="020B0604030504040204" pitchFamily="34" charset="0"/>
              <a:ea typeface="Tahoma" panose="020B0604030504040204" pitchFamily="34" charset="0"/>
              <a:cs typeface="Tahoma" panose="020B0604030504040204" pitchFamily="34" charset="0"/>
            </a:endParaRPr>
          </a:p>
          <a:p>
            <a:r>
              <a:rPr lang="ru-RU" sz="1900" dirty="0">
                <a:latin typeface="Tahoma" panose="020B0604030504040204" pitchFamily="34" charset="0"/>
                <a:ea typeface="Tahoma" panose="020B0604030504040204" pitchFamily="34" charset="0"/>
                <a:cs typeface="Tahoma" panose="020B0604030504040204" pitchFamily="34" charset="0"/>
              </a:rPr>
              <a:t>единственный путь к созданию лучшего мира заключается в создании новой славяно-византийской цивилизации, которая будет основываться на принципах православия и консерватизма пролетариата. Величайший представитель этого направления: Константин Леонтьев, издавший в 1875 году трактат «Византизм и славянство».</a:t>
            </a:r>
          </a:p>
          <a:p>
            <a:pPr marL="342900" indent="-342900">
              <a:buFont typeface="Arial" panose="020B0604020202020204" pitchFamily="34" charset="0"/>
              <a:buChar char="•"/>
            </a:pPr>
            <a:r>
              <a:rPr lang="ru-RU" sz="1900" u="sng" dirty="0">
                <a:latin typeface="Tahoma" panose="020B0604030504040204" pitchFamily="34" charset="0"/>
                <a:ea typeface="Tahoma" panose="020B0604030504040204" pitchFamily="34" charset="0"/>
                <a:cs typeface="Tahoma" panose="020B0604030504040204" pitchFamily="34" charset="0"/>
              </a:rPr>
              <a:t>Новое славянофильство</a:t>
            </a:r>
            <a:r>
              <a:rPr lang="ru-RU" sz="1900" dirty="0">
                <a:latin typeface="Tahoma" panose="020B0604030504040204" pitchFamily="34" charset="0"/>
                <a:ea typeface="Tahoma" panose="020B0604030504040204" pitchFamily="34" charset="0"/>
                <a:cs typeface="Tahoma" panose="020B0604030504040204" pitchFamily="34" charset="0"/>
              </a:rPr>
              <a:t>. Представители этого направления были в основном философы и</a:t>
            </a:r>
            <a:endParaRPr lang="en-US" sz="1900" dirty="0">
              <a:latin typeface="Tahoma" panose="020B0604030504040204" pitchFamily="34" charset="0"/>
              <a:ea typeface="Tahoma" panose="020B0604030504040204" pitchFamily="34" charset="0"/>
              <a:cs typeface="Tahoma" panose="020B0604030504040204" pitchFamily="34" charset="0"/>
            </a:endParaRPr>
          </a:p>
          <a:p>
            <a:r>
              <a:rPr lang="ru-RU" sz="1900" dirty="0">
                <a:latin typeface="Tahoma" panose="020B0604030504040204" pitchFamily="34" charset="0"/>
                <a:ea typeface="Tahoma" panose="020B0604030504040204" pitchFamily="34" charset="0"/>
                <a:cs typeface="Tahoma" panose="020B0604030504040204" pitchFamily="34" charset="0"/>
              </a:rPr>
              <a:t>литературы. Они говорили о полном отрицании западной цивилизации, как в виде социализма, так и виде капитализма. Кроме того новые славянофилы говорили о том, что Россия обладает уникальной историей и культурой, а также уникальными религиозно-нравственными ценностями.</a:t>
            </a:r>
          </a:p>
        </p:txBody>
      </p:sp>
    </p:spTree>
    <p:extLst>
      <p:ext uri="{BB962C8B-B14F-4D97-AF65-F5344CB8AC3E}">
        <p14:creationId xmlns:p14="http://schemas.microsoft.com/office/powerpoint/2010/main" val="2123506630"/>
      </p:ext>
    </p:extLst>
  </p:cSld>
  <p:clrMapOvr>
    <a:masterClrMapping/>
  </p:clrMapOvr>
  <p:transition spd="med">
    <p:pull/>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10596275" y="314761"/>
            <a:ext cx="524503" cy="461665"/>
          </a:xfrm>
          <a:prstGeom prst="rect">
            <a:avLst/>
          </a:prstGeom>
          <a:noFill/>
        </p:spPr>
        <p:txBody>
          <a:bodyPr wrap="none" rtlCol="0">
            <a:spAutoFit/>
          </a:bodyPr>
          <a:lstStyle/>
          <a:p>
            <a:r>
              <a:rPr lang="ru-RU" sz="2400" dirty="0"/>
              <a:t>20</a:t>
            </a:r>
          </a:p>
        </p:txBody>
      </p:sp>
      <p:sp>
        <p:nvSpPr>
          <p:cNvPr id="2" name="Прямоугольник 1"/>
          <p:cNvSpPr/>
          <p:nvPr/>
        </p:nvSpPr>
        <p:spPr>
          <a:xfrm>
            <a:off x="0" y="114503"/>
            <a:ext cx="10381129" cy="400110"/>
          </a:xfrm>
          <a:prstGeom prst="rect">
            <a:avLst/>
          </a:prstGeom>
        </p:spPr>
        <p:txBody>
          <a:bodyPr wrap="square">
            <a:spAutoFit/>
          </a:bodyPr>
          <a:lstStyle/>
          <a:p>
            <a:pPr lvl="0" algn="ctr"/>
            <a:r>
              <a:rPr lang="ru-RU" sz="2000" b="1" dirty="0">
                <a:latin typeface="Tahoma" panose="020B0604030504040204" pitchFamily="34" charset="0"/>
                <a:ea typeface="Tahoma" panose="020B0604030504040204" pitchFamily="34" charset="0"/>
                <a:cs typeface="Tahoma" panose="020B0604030504040204" pitchFamily="34" charset="0"/>
              </a:rPr>
              <a:t>Общественные движения и политические партии Российской Империи</a:t>
            </a:r>
            <a:endParaRPr lang="en-US" sz="2000" b="1" dirty="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endParaRPr>
          </a:p>
        </p:txBody>
      </p:sp>
      <p:sp>
        <p:nvSpPr>
          <p:cNvPr id="6" name="Прямоугольник 5">
            <a:extLst>
              <a:ext uri="{FF2B5EF4-FFF2-40B4-BE49-F238E27FC236}">
                <a16:creationId xmlns:a16="http://schemas.microsoft.com/office/drawing/2014/main" id="{90B0137B-261C-402D-BE2C-1C463EAC6E8D}"/>
              </a:ext>
            </a:extLst>
          </p:cNvPr>
          <p:cNvSpPr/>
          <p:nvPr/>
        </p:nvSpPr>
        <p:spPr>
          <a:xfrm>
            <a:off x="215900" y="1110273"/>
            <a:ext cx="11976100" cy="5747727"/>
          </a:xfrm>
          <a:prstGeom prst="rect">
            <a:avLst/>
          </a:prstGeom>
        </p:spPr>
        <p:txBody>
          <a:bodyPr wrap="square">
            <a:spAutoFit/>
          </a:bodyPr>
          <a:lstStyle/>
          <a:p>
            <a:r>
              <a:rPr lang="en-US" sz="1750" dirty="0">
                <a:latin typeface="Tahoma" panose="020B0604030504040204" pitchFamily="34" charset="0"/>
                <a:ea typeface="Tahoma" panose="020B0604030504040204" pitchFamily="34" charset="0"/>
                <a:cs typeface="Tahoma" panose="020B0604030504040204" pitchFamily="34" charset="0"/>
              </a:rPr>
              <a:t>2. </a:t>
            </a:r>
            <a:r>
              <a:rPr lang="ru-RU" sz="1750" b="1" dirty="0">
                <a:latin typeface="Tahoma" panose="020B0604030504040204" pitchFamily="34" charset="0"/>
                <a:ea typeface="Tahoma" panose="020B0604030504040204" pitchFamily="34" charset="0"/>
                <a:cs typeface="Tahoma" panose="020B0604030504040204" pitchFamily="34" charset="0"/>
              </a:rPr>
              <a:t>Священная дружина</a:t>
            </a:r>
            <a:r>
              <a:rPr lang="ru-RU" sz="1750" dirty="0">
                <a:latin typeface="Tahoma" panose="020B0604030504040204" pitchFamily="34" charset="0"/>
                <a:ea typeface="Tahoma" panose="020B0604030504040204" pitchFamily="34" charset="0"/>
                <a:cs typeface="Tahoma" panose="020B0604030504040204" pitchFamily="34" charset="0"/>
              </a:rPr>
              <a:t>. Это классический пример того, как ограниченность мышления традиционного течения не позволяет донести эти идеи до широких масс. Одна из причин, почему традиционные организации не смогли проявить себя, заключается в том, что согласно манифесту «Священной дружины» организация должна была решать </a:t>
            </a:r>
            <a:r>
              <a:rPr lang="ru-RU" sz="1750" u="sng" dirty="0">
                <a:latin typeface="Tahoma" panose="020B0604030504040204" pitchFamily="34" charset="0"/>
                <a:ea typeface="Tahoma" panose="020B0604030504040204" pitchFamily="34" charset="0"/>
                <a:cs typeface="Tahoma" panose="020B0604030504040204" pitchFamily="34" charset="0"/>
              </a:rPr>
              <a:t>следующие задачи</a:t>
            </a:r>
            <a:r>
              <a:rPr lang="ru-RU" sz="1750" dirty="0">
                <a:latin typeface="Tahoma" panose="020B0604030504040204" pitchFamily="34" charset="0"/>
                <a:ea typeface="Tahoma" panose="020B0604030504040204" pitchFamily="34" charset="0"/>
                <a:cs typeface="Tahoma" panose="020B0604030504040204" pitchFamily="34" charset="0"/>
              </a:rPr>
              <a:t>:</a:t>
            </a:r>
          </a:p>
          <a:p>
            <a:pPr marL="342900" indent="-342900">
              <a:buFont typeface="Arial" panose="020B0604020202020204" pitchFamily="34" charset="0"/>
              <a:buChar char="•"/>
            </a:pPr>
            <a:r>
              <a:rPr lang="ru-RU" sz="1750" dirty="0">
                <a:latin typeface="Tahoma" panose="020B0604030504040204" pitchFamily="34" charset="0"/>
                <a:ea typeface="Tahoma" panose="020B0604030504040204" pitchFamily="34" charset="0"/>
                <a:cs typeface="Tahoma" panose="020B0604030504040204" pitchFamily="34" charset="0"/>
              </a:rPr>
              <a:t>Создание крестового похода против врагов России и текущего порядка. Это был ответ</a:t>
            </a:r>
            <a:endParaRPr lang="en-US" sz="1750" dirty="0">
              <a:latin typeface="Tahoma" panose="020B0604030504040204" pitchFamily="34" charset="0"/>
              <a:ea typeface="Tahoma" panose="020B0604030504040204" pitchFamily="34" charset="0"/>
              <a:cs typeface="Tahoma" panose="020B0604030504040204" pitchFamily="34" charset="0"/>
            </a:endParaRPr>
          </a:p>
          <a:p>
            <a:r>
              <a:rPr lang="ru-RU" sz="1750" dirty="0">
                <a:latin typeface="Tahoma" panose="020B0604030504040204" pitchFamily="34" charset="0"/>
                <a:ea typeface="Tahoma" panose="020B0604030504040204" pitchFamily="34" charset="0"/>
                <a:cs typeface="Tahoma" panose="020B0604030504040204" pitchFamily="34" charset="0"/>
              </a:rPr>
              <a:t>народничеству. Для достижения этих целей использовались те же методы что и у народников - террор.</a:t>
            </a:r>
          </a:p>
          <a:p>
            <a:pPr marL="342900" indent="-342900">
              <a:buFont typeface="Arial" panose="020B0604020202020204" pitchFamily="34" charset="0"/>
              <a:buChar char="•"/>
            </a:pPr>
            <a:r>
              <a:rPr lang="ru-RU" sz="1750" dirty="0">
                <a:latin typeface="Tahoma" panose="020B0604030504040204" pitchFamily="34" charset="0"/>
                <a:ea typeface="Tahoma" panose="020B0604030504040204" pitchFamily="34" charset="0"/>
                <a:cs typeface="Tahoma" panose="020B0604030504040204" pitchFamily="34" charset="0"/>
              </a:rPr>
              <a:t>Стремление натравить революционные организации друг на друга.</a:t>
            </a:r>
            <a:endParaRPr lang="en-US" sz="1750" dirty="0">
              <a:latin typeface="Tahoma" panose="020B0604030504040204" pitchFamily="34" charset="0"/>
              <a:ea typeface="Tahoma" panose="020B0604030504040204" pitchFamily="34" charset="0"/>
              <a:cs typeface="Tahoma" panose="020B0604030504040204" pitchFamily="34" charset="0"/>
            </a:endParaRPr>
          </a:p>
          <a:p>
            <a:r>
              <a:rPr lang="en-US" sz="1750" dirty="0">
                <a:latin typeface="Tahoma" panose="020B0604030504040204" pitchFamily="34" charset="0"/>
                <a:ea typeface="Tahoma" panose="020B0604030504040204" pitchFamily="34" charset="0"/>
                <a:cs typeface="Tahoma" panose="020B0604030504040204" pitchFamily="34" charset="0"/>
              </a:rPr>
              <a:t>3. </a:t>
            </a:r>
            <a:r>
              <a:rPr lang="ru-RU" sz="1750" b="1" dirty="0">
                <a:latin typeface="Tahoma" panose="020B0604030504040204" pitchFamily="34" charset="0"/>
                <a:ea typeface="Tahoma" panose="020B0604030504040204" pitchFamily="34" charset="0"/>
                <a:cs typeface="Tahoma" panose="020B0604030504040204" pitchFamily="34" charset="0"/>
              </a:rPr>
              <a:t>Народничество</a:t>
            </a:r>
            <a:r>
              <a:rPr lang="ru-RU" sz="1750" dirty="0">
                <a:latin typeface="Tahoma" panose="020B0604030504040204" pitchFamily="34" charset="0"/>
                <a:ea typeface="Tahoma" panose="020B0604030504040204" pitchFamily="34" charset="0"/>
                <a:cs typeface="Tahoma" panose="020B0604030504040204" pitchFamily="34" charset="0"/>
              </a:rPr>
              <a:t>. </a:t>
            </a:r>
            <a:r>
              <a:rPr lang="ru-RU" sz="1750" u="sng" dirty="0">
                <a:latin typeface="Tahoma" panose="020B0604030504040204" pitchFamily="34" charset="0"/>
                <a:ea typeface="Tahoma" panose="020B0604030504040204" pitchFamily="34" charset="0"/>
                <a:cs typeface="Tahoma" panose="020B0604030504040204" pitchFamily="34" charset="0"/>
              </a:rPr>
              <a:t>Особенности и идеи</a:t>
            </a:r>
            <a:r>
              <a:rPr lang="en-US" sz="1750" dirty="0">
                <a:latin typeface="Tahoma" panose="020B0604030504040204" pitchFamily="34" charset="0"/>
                <a:ea typeface="Tahoma" panose="020B0604030504040204" pitchFamily="34" charset="0"/>
                <a:cs typeface="Tahoma" panose="020B0604030504040204" pitchFamily="34" charset="0"/>
              </a:rPr>
              <a:t>:</a:t>
            </a:r>
            <a:r>
              <a:rPr lang="ru-RU" sz="1750" dirty="0">
                <a:latin typeface="Tahoma" panose="020B0604030504040204" pitchFamily="34" charset="0"/>
                <a:ea typeface="Tahoma" panose="020B0604030504040204" pitchFamily="34" charset="0"/>
                <a:cs typeface="Tahoma" panose="020B0604030504040204" pitchFamily="34" charset="0"/>
              </a:rPr>
              <a:t> главной социальной силой является крестьянство</a:t>
            </a:r>
            <a:r>
              <a:rPr lang="en-US" sz="1750" dirty="0">
                <a:latin typeface="Tahoma" panose="020B0604030504040204" pitchFamily="34" charset="0"/>
                <a:ea typeface="Tahoma" panose="020B0604030504040204" pitchFamily="34" charset="0"/>
                <a:cs typeface="Tahoma" panose="020B0604030504040204" pitchFamily="34" charset="0"/>
              </a:rPr>
              <a:t>;</a:t>
            </a:r>
            <a:r>
              <a:rPr lang="ru-RU" sz="1750" dirty="0">
                <a:latin typeface="Tahoma" panose="020B0604030504040204" pitchFamily="34" charset="0"/>
                <a:ea typeface="Tahoma" panose="020B0604030504040204" pitchFamily="34" charset="0"/>
                <a:cs typeface="Tahoma" panose="020B0604030504040204" pitchFamily="34" charset="0"/>
              </a:rPr>
              <a:t> капитализм и самодержавие не имеют социальной опоры на русской почве</a:t>
            </a:r>
            <a:r>
              <a:rPr lang="en-US" sz="1750" dirty="0">
                <a:latin typeface="Tahoma" panose="020B0604030504040204" pitchFamily="34" charset="0"/>
                <a:ea typeface="Tahoma" panose="020B0604030504040204" pitchFamily="34" charset="0"/>
                <a:cs typeface="Tahoma" panose="020B0604030504040204" pitchFamily="34" charset="0"/>
              </a:rPr>
              <a:t>;</a:t>
            </a:r>
            <a:r>
              <a:rPr lang="ru-RU" sz="1750" dirty="0">
                <a:latin typeface="Tahoma" panose="020B0604030504040204" pitchFamily="34" charset="0"/>
                <a:ea typeface="Tahoma" panose="020B0604030504040204" pitchFamily="34" charset="0"/>
                <a:cs typeface="Tahoma" panose="020B0604030504040204" pitchFamily="34" charset="0"/>
              </a:rPr>
              <a:t> в России возможен переход к социализму, минуя капиталистическую стадию развития; преобразования можно осуществить только революционным путем</a:t>
            </a:r>
            <a:r>
              <a:rPr lang="en-US" sz="1750" dirty="0">
                <a:latin typeface="Tahoma" panose="020B0604030504040204" pitchFamily="34" charset="0"/>
                <a:ea typeface="Tahoma" panose="020B0604030504040204" pitchFamily="34" charset="0"/>
                <a:cs typeface="Tahoma" panose="020B0604030504040204" pitchFamily="34" charset="0"/>
              </a:rPr>
              <a:t>.</a:t>
            </a:r>
            <a:r>
              <a:rPr lang="ru-RU" sz="1750" dirty="0">
                <a:latin typeface="Tahoma" panose="020B0604030504040204" pitchFamily="34" charset="0"/>
                <a:ea typeface="Tahoma" panose="020B0604030504040204" pitchFamily="34" charset="0"/>
                <a:cs typeface="Tahoma" panose="020B0604030504040204" pitchFamily="34" charset="0"/>
              </a:rPr>
              <a:t> Народничество как элемент общественно-политической мысли России в конце </a:t>
            </a:r>
            <a:r>
              <a:rPr lang="en-US" sz="1750" dirty="0">
                <a:latin typeface="Tahoma" panose="020B0604030504040204" pitchFamily="34" charset="0"/>
                <a:ea typeface="Tahoma" panose="020B0604030504040204" pitchFamily="34" charset="0"/>
                <a:cs typeface="Tahoma" panose="020B0604030504040204" pitchFamily="34" charset="0"/>
              </a:rPr>
              <a:t>XIX</a:t>
            </a:r>
            <a:r>
              <a:rPr lang="ru-RU" sz="1750" dirty="0">
                <a:latin typeface="Tahoma" panose="020B0604030504040204" pitchFamily="34" charset="0"/>
                <a:ea typeface="Tahoma" panose="020B0604030504040204" pitchFamily="34" charset="0"/>
                <a:cs typeface="Tahoma" panose="020B0604030504040204" pitchFamily="34" charset="0"/>
              </a:rPr>
              <a:t> века подразделялся на </a:t>
            </a:r>
            <a:r>
              <a:rPr lang="ru-RU" sz="1750" u="sng" dirty="0">
                <a:latin typeface="Tahoma" panose="020B0604030504040204" pitchFamily="34" charset="0"/>
                <a:ea typeface="Tahoma" panose="020B0604030504040204" pitchFamily="34" charset="0"/>
                <a:cs typeface="Tahoma" panose="020B0604030504040204" pitchFamily="34" charset="0"/>
              </a:rPr>
              <a:t>3 направления</a:t>
            </a:r>
            <a:r>
              <a:rPr lang="ru-RU" sz="1750" dirty="0">
                <a:latin typeface="Tahoma" panose="020B0604030504040204" pitchFamily="34" charset="0"/>
                <a:ea typeface="Tahoma" panose="020B0604030504040204" pitchFamily="34" charset="0"/>
                <a:cs typeface="Tahoma" panose="020B0604030504040204" pitchFamily="34" charset="0"/>
              </a:rPr>
              <a:t>:</a:t>
            </a:r>
          </a:p>
          <a:p>
            <a:pPr marL="342900" indent="-342900">
              <a:buFont typeface="Arial" panose="020B0604020202020204" pitchFamily="34" charset="0"/>
              <a:buChar char="•"/>
            </a:pPr>
            <a:r>
              <a:rPr lang="ru-RU" sz="1750" dirty="0">
                <a:latin typeface="Tahoma" panose="020B0604030504040204" pitchFamily="34" charset="0"/>
                <a:ea typeface="Tahoma" panose="020B0604030504040204" pitchFamily="34" charset="0"/>
                <a:cs typeface="Tahoma" panose="020B0604030504040204" pitchFamily="34" charset="0"/>
              </a:rPr>
              <a:t>Революционное народничество.</a:t>
            </a:r>
          </a:p>
          <a:p>
            <a:pPr marL="342900" indent="-342900">
              <a:buFont typeface="Arial" panose="020B0604020202020204" pitchFamily="34" charset="0"/>
              <a:buChar char="•"/>
            </a:pPr>
            <a:r>
              <a:rPr lang="ru-RU" sz="1750" dirty="0">
                <a:latin typeface="Tahoma" panose="020B0604030504040204" pitchFamily="34" charset="0"/>
                <a:ea typeface="Tahoma" panose="020B0604030504040204" pitchFamily="34" charset="0"/>
                <a:cs typeface="Tahoma" panose="020B0604030504040204" pitchFamily="34" charset="0"/>
              </a:rPr>
              <a:t>Либеральное народничество.</a:t>
            </a:r>
          </a:p>
          <a:p>
            <a:pPr marL="342900" indent="-342900">
              <a:buFont typeface="Arial" panose="020B0604020202020204" pitchFamily="34" charset="0"/>
              <a:buChar char="•"/>
            </a:pPr>
            <a:r>
              <a:rPr lang="ru-RU" sz="1750" dirty="0">
                <a:latin typeface="Tahoma" panose="020B0604030504040204" pitchFamily="34" charset="0"/>
                <a:ea typeface="Tahoma" panose="020B0604030504040204" pitchFamily="34" charset="0"/>
                <a:cs typeface="Tahoma" panose="020B0604030504040204" pitchFamily="34" charset="0"/>
              </a:rPr>
              <a:t>Неореволюционное народничество.</a:t>
            </a:r>
            <a:endParaRPr lang="en-US" sz="1750" dirty="0">
              <a:latin typeface="Tahoma" panose="020B0604030504040204" pitchFamily="34" charset="0"/>
              <a:ea typeface="Tahoma" panose="020B0604030504040204" pitchFamily="34" charset="0"/>
              <a:cs typeface="Tahoma" panose="020B0604030504040204" pitchFamily="34" charset="0"/>
            </a:endParaRPr>
          </a:p>
          <a:p>
            <a:r>
              <a:rPr lang="en-US" sz="1750" dirty="0">
                <a:latin typeface="Tahoma" panose="020B0604030504040204" pitchFamily="34" charset="0"/>
                <a:ea typeface="Tahoma" panose="020B0604030504040204" pitchFamily="34" charset="0"/>
                <a:cs typeface="Tahoma" panose="020B0604030504040204" pitchFamily="34" charset="0"/>
              </a:rPr>
              <a:t>4. </a:t>
            </a:r>
            <a:r>
              <a:rPr lang="ru-RU" sz="1750" b="1" dirty="0">
                <a:latin typeface="Tahoma" panose="020B0604030504040204" pitchFamily="34" charset="0"/>
                <a:ea typeface="Tahoma" panose="020B0604030504040204" pitchFamily="34" charset="0"/>
                <a:cs typeface="Tahoma" panose="020B0604030504040204" pitchFamily="34" charset="0"/>
              </a:rPr>
              <a:t>Анархисты</a:t>
            </a:r>
            <a:r>
              <a:rPr lang="ru-RU" sz="1750" dirty="0">
                <a:latin typeface="Tahoma" panose="020B0604030504040204" pitchFamily="34" charset="0"/>
                <a:ea typeface="Tahoma" panose="020B0604030504040204" pitchFamily="34" charset="0"/>
                <a:cs typeface="Tahoma" panose="020B0604030504040204" pitchFamily="34" charset="0"/>
              </a:rPr>
              <a:t>. В общественных движениях России конца </a:t>
            </a:r>
            <a:r>
              <a:rPr lang="en-US" sz="1750" dirty="0">
                <a:latin typeface="Tahoma" panose="020B0604030504040204" pitchFamily="34" charset="0"/>
                <a:ea typeface="Tahoma" panose="020B0604030504040204" pitchFamily="34" charset="0"/>
                <a:cs typeface="Tahoma" panose="020B0604030504040204" pitchFamily="34" charset="0"/>
              </a:rPr>
              <a:t>XIX</a:t>
            </a:r>
            <a:r>
              <a:rPr lang="ru-RU" sz="1750" dirty="0">
                <a:latin typeface="Tahoma" panose="020B0604030504040204" pitchFamily="34" charset="0"/>
                <a:ea typeface="Tahoma" panose="020B0604030504040204" pitchFamily="34" charset="0"/>
                <a:cs typeface="Tahoma" panose="020B0604030504040204" pitchFamily="34" charset="0"/>
              </a:rPr>
              <a:t> века можно выделить 2 основные группы анархистов: революционные и мирные. Лидером революционного анархизма выступал Пётр Алексеевич Кропоткин. Основная идея революционного анархизма заключалась в уничтожение государства как структуры, а также в уничтожении любой системы, практикующей эксплуатацию человека. Князь Кропоткин полагал, что уничтожить государство возможно только социальной революцией. После нее должны были сформироваться федерации трудовых коллективов, а также объединения людей с общей целью и идеей.</a:t>
            </a:r>
          </a:p>
        </p:txBody>
      </p:sp>
    </p:spTree>
    <p:extLst>
      <p:ext uri="{BB962C8B-B14F-4D97-AF65-F5344CB8AC3E}">
        <p14:creationId xmlns:p14="http://schemas.microsoft.com/office/powerpoint/2010/main" val="2499324190"/>
      </p:ext>
    </p:extLst>
  </p:cSld>
  <p:clrMapOvr>
    <a:masterClrMapping/>
  </p:clrMapOvr>
  <p:transition spd="med">
    <p:pull/>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10596275" y="314761"/>
            <a:ext cx="524503" cy="461665"/>
          </a:xfrm>
          <a:prstGeom prst="rect">
            <a:avLst/>
          </a:prstGeom>
          <a:noFill/>
        </p:spPr>
        <p:txBody>
          <a:bodyPr wrap="none" rtlCol="0">
            <a:spAutoFit/>
          </a:bodyPr>
          <a:lstStyle/>
          <a:p>
            <a:r>
              <a:rPr lang="ru-RU" sz="2400" dirty="0"/>
              <a:t>21</a:t>
            </a:r>
          </a:p>
        </p:txBody>
      </p:sp>
      <p:sp>
        <p:nvSpPr>
          <p:cNvPr id="2" name="Прямоугольник 1"/>
          <p:cNvSpPr/>
          <p:nvPr/>
        </p:nvSpPr>
        <p:spPr>
          <a:xfrm>
            <a:off x="0" y="114503"/>
            <a:ext cx="10381129" cy="400110"/>
          </a:xfrm>
          <a:prstGeom prst="rect">
            <a:avLst/>
          </a:prstGeom>
        </p:spPr>
        <p:txBody>
          <a:bodyPr wrap="square">
            <a:spAutoFit/>
          </a:bodyPr>
          <a:lstStyle/>
          <a:p>
            <a:pPr lvl="0" algn="ctr"/>
            <a:r>
              <a:rPr lang="ru-RU" sz="2000" b="1" dirty="0">
                <a:latin typeface="Tahoma" panose="020B0604030504040204" pitchFamily="34" charset="0"/>
                <a:ea typeface="Tahoma" panose="020B0604030504040204" pitchFamily="34" charset="0"/>
                <a:cs typeface="Tahoma" panose="020B0604030504040204" pitchFamily="34" charset="0"/>
              </a:rPr>
              <a:t>Общественные движения и политические партии Российской Империи</a:t>
            </a:r>
            <a:endParaRPr lang="en-US" sz="2000" b="1" dirty="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endParaRPr>
          </a:p>
        </p:txBody>
      </p:sp>
      <p:sp>
        <p:nvSpPr>
          <p:cNvPr id="5" name="Прямоугольник 4">
            <a:extLst>
              <a:ext uri="{FF2B5EF4-FFF2-40B4-BE49-F238E27FC236}">
                <a16:creationId xmlns:a16="http://schemas.microsoft.com/office/drawing/2014/main" id="{DBF6B23E-50D6-484C-B5C1-466ED26446B4}"/>
              </a:ext>
            </a:extLst>
          </p:cNvPr>
          <p:cNvSpPr/>
          <p:nvPr/>
        </p:nvSpPr>
        <p:spPr>
          <a:xfrm>
            <a:off x="215900" y="1285457"/>
            <a:ext cx="11976100" cy="5062924"/>
          </a:xfrm>
          <a:prstGeom prst="rect">
            <a:avLst/>
          </a:prstGeom>
        </p:spPr>
        <p:txBody>
          <a:bodyPr wrap="square">
            <a:spAutoFit/>
          </a:bodyPr>
          <a:lstStyle/>
          <a:p>
            <a:r>
              <a:rPr lang="ru-RU" sz="1900" dirty="0">
                <a:latin typeface="Tahoma" panose="020B0604030504040204" pitchFamily="34" charset="0"/>
                <a:ea typeface="Tahoma" panose="020B0604030504040204" pitchFamily="34" charset="0"/>
                <a:cs typeface="Tahoma" panose="020B0604030504040204" pitchFamily="34" charset="0"/>
              </a:rPr>
              <a:t>5. </a:t>
            </a:r>
            <a:r>
              <a:rPr lang="ru-RU" sz="1900" b="1" dirty="0">
                <a:latin typeface="Tahoma" panose="020B0604030504040204" pitchFamily="34" charset="0"/>
                <a:ea typeface="Tahoma" panose="020B0604030504040204" pitchFamily="34" charset="0"/>
                <a:cs typeface="Tahoma" panose="020B0604030504040204" pitchFamily="34" charset="0"/>
              </a:rPr>
              <a:t>Либерализм</a:t>
            </a:r>
            <a:r>
              <a:rPr lang="ru-RU" sz="1900" dirty="0">
                <a:latin typeface="Tahoma" panose="020B0604030504040204" pitchFamily="34" charset="0"/>
                <a:ea typeface="Tahoma" panose="020B0604030504040204" pitchFamily="34" charset="0"/>
                <a:cs typeface="Tahoma" panose="020B0604030504040204" pitchFamily="34" charset="0"/>
              </a:rPr>
              <a:t>. Он как общественно-политическое движение в конце </a:t>
            </a:r>
            <a:r>
              <a:rPr lang="en-US" sz="1900" dirty="0">
                <a:latin typeface="Tahoma" panose="020B0604030504040204" pitchFamily="34" charset="0"/>
                <a:ea typeface="Tahoma" panose="020B0604030504040204" pitchFamily="34" charset="0"/>
                <a:cs typeface="Tahoma" panose="020B0604030504040204" pitchFamily="34" charset="0"/>
              </a:rPr>
              <a:t>XIX</a:t>
            </a:r>
            <a:r>
              <a:rPr lang="ru-RU" sz="1900" dirty="0">
                <a:latin typeface="Tahoma" panose="020B0604030504040204" pitchFamily="34" charset="0"/>
                <a:ea typeface="Tahoma" panose="020B0604030504040204" pitchFamily="34" charset="0"/>
                <a:cs typeface="Tahoma" panose="020B0604030504040204" pitchFamily="34" charset="0"/>
              </a:rPr>
              <a:t> века в России, развивался в двух основных направлениях:</a:t>
            </a:r>
            <a:r>
              <a:rPr lang="en-US" sz="1900" dirty="0">
                <a:latin typeface="Tahoma" panose="020B0604030504040204" pitchFamily="34" charset="0"/>
                <a:ea typeface="Tahoma" panose="020B0604030504040204" pitchFamily="34" charset="0"/>
                <a:cs typeface="Tahoma" panose="020B0604030504040204" pitchFamily="34" charset="0"/>
              </a:rPr>
              <a:t> </a:t>
            </a:r>
            <a:r>
              <a:rPr lang="ru-RU" sz="1900" dirty="0">
                <a:latin typeface="Tahoma" panose="020B0604030504040204" pitchFamily="34" charset="0"/>
                <a:ea typeface="Tahoma" panose="020B0604030504040204" pitchFamily="34" charset="0"/>
                <a:cs typeface="Tahoma" panose="020B0604030504040204" pitchFamily="34" charset="0"/>
              </a:rPr>
              <a:t>Интеллектуальный</a:t>
            </a:r>
            <a:r>
              <a:rPr lang="en-US" sz="1900" dirty="0">
                <a:latin typeface="Tahoma" panose="020B0604030504040204" pitchFamily="34" charset="0"/>
                <a:ea typeface="Tahoma" panose="020B0604030504040204" pitchFamily="34" charset="0"/>
                <a:cs typeface="Tahoma" panose="020B0604030504040204" pitchFamily="34" charset="0"/>
              </a:rPr>
              <a:t> </a:t>
            </a:r>
            <a:r>
              <a:rPr lang="ru-RU" sz="1900" dirty="0">
                <a:latin typeface="Tahoma" panose="020B0604030504040204" pitchFamily="34" charset="0"/>
                <a:ea typeface="Tahoma" panose="020B0604030504040204" pitchFamily="34" charset="0"/>
                <a:cs typeface="Tahoma" panose="020B0604030504040204" pitchFamily="34" charset="0"/>
              </a:rPr>
              <a:t>и Земский</a:t>
            </a:r>
          </a:p>
          <a:p>
            <a:r>
              <a:rPr lang="en-US" sz="1900" dirty="0">
                <a:latin typeface="Tahoma" panose="020B0604030504040204" pitchFamily="34" charset="0"/>
                <a:ea typeface="Tahoma" panose="020B0604030504040204" pitchFamily="34" charset="0"/>
                <a:cs typeface="Tahoma" panose="020B0604030504040204" pitchFamily="34" charset="0"/>
              </a:rPr>
              <a:t>	</a:t>
            </a:r>
            <a:r>
              <a:rPr lang="ru-RU" sz="1900" dirty="0">
                <a:latin typeface="Tahoma" panose="020B0604030504040204" pitchFamily="34" charset="0"/>
                <a:ea typeface="Tahoma" panose="020B0604030504040204" pitchFamily="34" charset="0"/>
                <a:cs typeface="Tahoma" panose="020B0604030504040204" pitchFamily="34" charset="0"/>
              </a:rPr>
              <a:t>Изначально наибольшую власть имели земские либеральные движения, пик могущества которых пришелся на период с 1878 по 1882 годы. В этот период было создано общество «Земского союза и самоуправления», а также направленно 50 ходатайств на имя императора, в которых предлагалось при земствах создать дополнительный народный орган контроля. После убийства Александра </a:t>
            </a:r>
            <a:r>
              <a:rPr lang="en-US" sz="1900" dirty="0">
                <a:latin typeface="Tahoma" panose="020B0604030504040204" pitchFamily="34" charset="0"/>
                <a:ea typeface="Tahoma" panose="020B0604030504040204" pitchFamily="34" charset="0"/>
                <a:cs typeface="Tahoma" panose="020B0604030504040204" pitchFamily="34" charset="0"/>
              </a:rPr>
              <a:t>II</a:t>
            </a:r>
            <a:r>
              <a:rPr lang="ru-RU" sz="1900" dirty="0">
                <a:latin typeface="Tahoma" panose="020B0604030504040204" pitchFamily="34" charset="0"/>
                <a:ea typeface="Tahoma" panose="020B0604030504040204" pitchFamily="34" charset="0"/>
                <a:cs typeface="Tahoma" panose="020B0604030504040204" pitchFamily="34" charset="0"/>
              </a:rPr>
              <a:t> земский либерализм практически полностью исчез.</a:t>
            </a:r>
          </a:p>
          <a:p>
            <a:r>
              <a:rPr lang="en-US" sz="1900" dirty="0">
                <a:latin typeface="Tahoma" panose="020B0604030504040204" pitchFamily="34" charset="0"/>
                <a:ea typeface="Tahoma" panose="020B0604030504040204" pitchFamily="34" charset="0"/>
                <a:cs typeface="Tahoma" panose="020B0604030504040204" pitchFamily="34" charset="0"/>
              </a:rPr>
              <a:t>	</a:t>
            </a:r>
            <a:r>
              <a:rPr lang="ru-RU" sz="1900" dirty="0">
                <a:latin typeface="Tahoma" panose="020B0604030504040204" pitchFamily="34" charset="0"/>
                <a:ea typeface="Tahoma" panose="020B0604030504040204" pitchFamily="34" charset="0"/>
                <a:cs typeface="Tahoma" panose="020B0604030504040204" pitchFamily="34" charset="0"/>
              </a:rPr>
              <a:t>Ему на смену пришел либерализм интеллектуальный. Его представителями были видные историки, юристы, экономисты, философы своего времени. Основное направление деятельности этого движения заключалась в создании независимой и демократичной судебной системы, а также эффективной работе органов городского и земского самоуправления.</a:t>
            </a:r>
          </a:p>
          <a:p>
            <a:br>
              <a:rPr lang="ru-RU" sz="1900" dirty="0">
                <a:latin typeface="Tahoma" panose="020B0604030504040204" pitchFamily="34" charset="0"/>
                <a:ea typeface="Tahoma" panose="020B0604030504040204" pitchFamily="34" charset="0"/>
                <a:cs typeface="Tahoma" panose="020B0604030504040204" pitchFamily="34" charset="0"/>
                <a:hlinkClick r:id="rId2"/>
              </a:rPr>
            </a:br>
            <a:r>
              <a:rPr lang="ru-RU" sz="1900" dirty="0">
                <a:latin typeface="Tahoma" panose="020B0604030504040204" pitchFamily="34" charset="0"/>
                <a:ea typeface="Tahoma" panose="020B0604030504040204" pitchFamily="34" charset="0"/>
                <a:cs typeface="Tahoma" panose="020B0604030504040204" pitchFamily="34" charset="0"/>
              </a:rPr>
              <a:t>6. </a:t>
            </a:r>
            <a:r>
              <a:rPr lang="ru-RU" sz="1900" b="1" dirty="0">
                <a:latin typeface="Tahoma" panose="020B0604030504040204" pitchFamily="34" charset="0"/>
                <a:ea typeface="Tahoma" panose="020B0604030504040204" pitchFamily="34" charset="0"/>
                <a:cs typeface="Tahoma" panose="020B0604030504040204" pitchFamily="34" charset="0"/>
              </a:rPr>
              <a:t>Марксисты или социал-демократы</a:t>
            </a:r>
            <a:r>
              <a:rPr lang="en-US" sz="1900" dirty="0">
                <a:latin typeface="Tahoma" panose="020B0604030504040204" pitchFamily="34" charset="0"/>
                <a:ea typeface="Tahoma" panose="020B0604030504040204" pitchFamily="34" charset="0"/>
                <a:cs typeface="Tahoma" panose="020B0604030504040204" pitchFamily="34" charset="0"/>
              </a:rPr>
              <a:t>. </a:t>
            </a:r>
            <a:r>
              <a:rPr lang="ru-RU" sz="1900" dirty="0">
                <a:latin typeface="Tahoma" panose="020B0604030504040204" pitchFamily="34" charset="0"/>
                <a:ea typeface="Tahoma" panose="020B0604030504040204" pitchFamily="34" charset="0"/>
                <a:cs typeface="Tahoma" panose="020B0604030504040204" pitchFamily="34" charset="0"/>
              </a:rPr>
              <a:t>Идейным лидером марксизма считается Карл Маркс, который в 1867 году издал свой знаменитый труд «Капитал». В этом труде с точки зрения теории описывается гибель капиталистической системы мира, а также создание новой социалистической или пролетарской системы. В марксизме Российской Империи принято выделять следующие основные течения:</a:t>
            </a:r>
          </a:p>
          <a:p>
            <a:r>
              <a:rPr lang="ru-RU" sz="1900" dirty="0">
                <a:latin typeface="Tahoma" panose="020B0604030504040204" pitchFamily="34" charset="0"/>
                <a:ea typeface="Tahoma" panose="020B0604030504040204" pitchFamily="34" charset="0"/>
                <a:cs typeface="Tahoma" panose="020B0604030504040204" pitchFamily="34" charset="0"/>
              </a:rPr>
              <a:t>легальные марксисты и революционные марксисты. </a:t>
            </a:r>
          </a:p>
        </p:txBody>
      </p:sp>
    </p:spTree>
    <p:extLst>
      <p:ext uri="{BB962C8B-B14F-4D97-AF65-F5344CB8AC3E}">
        <p14:creationId xmlns:p14="http://schemas.microsoft.com/office/powerpoint/2010/main" val="4020421278"/>
      </p:ext>
    </p:extLst>
  </p:cSld>
  <p:clrMapOvr>
    <a:masterClrMapping/>
  </p:clrMapOvr>
  <p:transition spd="med">
    <p:pull/>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10596275" y="314761"/>
            <a:ext cx="524503" cy="461665"/>
          </a:xfrm>
          <a:prstGeom prst="rect">
            <a:avLst/>
          </a:prstGeom>
          <a:noFill/>
        </p:spPr>
        <p:txBody>
          <a:bodyPr wrap="none" rtlCol="0">
            <a:spAutoFit/>
          </a:bodyPr>
          <a:lstStyle/>
          <a:p>
            <a:r>
              <a:rPr lang="ru-RU" sz="2400" dirty="0"/>
              <a:t>22</a:t>
            </a:r>
          </a:p>
        </p:txBody>
      </p:sp>
      <p:sp>
        <p:nvSpPr>
          <p:cNvPr id="2" name="Прямоугольник 1"/>
          <p:cNvSpPr/>
          <p:nvPr/>
        </p:nvSpPr>
        <p:spPr>
          <a:xfrm>
            <a:off x="0" y="114503"/>
            <a:ext cx="10381129" cy="400110"/>
          </a:xfrm>
          <a:prstGeom prst="rect">
            <a:avLst/>
          </a:prstGeom>
        </p:spPr>
        <p:txBody>
          <a:bodyPr wrap="square">
            <a:spAutoFit/>
          </a:bodyPr>
          <a:lstStyle/>
          <a:p>
            <a:pPr lvl="0" algn="ctr"/>
            <a:r>
              <a:rPr lang="ru-RU" sz="2000" b="1" dirty="0">
                <a:latin typeface="Tahoma" panose="020B0604030504040204" pitchFamily="34" charset="0"/>
                <a:ea typeface="Tahoma" panose="020B0604030504040204" pitchFamily="34" charset="0"/>
                <a:cs typeface="Tahoma" panose="020B0604030504040204" pitchFamily="34" charset="0"/>
              </a:rPr>
              <a:t>Общественные движения и политические партии Российской Империи</a:t>
            </a:r>
            <a:endParaRPr lang="en-US" sz="2000" b="1" dirty="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endParaRPr>
          </a:p>
        </p:txBody>
      </p:sp>
      <p:pic>
        <p:nvPicPr>
          <p:cNvPr id="6" name="Рисунок 5">
            <a:extLst>
              <a:ext uri="{FF2B5EF4-FFF2-40B4-BE49-F238E27FC236}">
                <a16:creationId xmlns:a16="http://schemas.microsoft.com/office/drawing/2014/main" id="{B0DE8F73-996C-44EF-9BC4-A94502D66D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79043" y="922620"/>
            <a:ext cx="7833914" cy="5241705"/>
          </a:xfrm>
          <a:prstGeom prst="rect">
            <a:avLst/>
          </a:prstGeom>
        </p:spPr>
      </p:pic>
      <p:sp>
        <p:nvSpPr>
          <p:cNvPr id="7" name="Прямоугольник 6">
            <a:extLst>
              <a:ext uri="{FF2B5EF4-FFF2-40B4-BE49-F238E27FC236}">
                <a16:creationId xmlns:a16="http://schemas.microsoft.com/office/drawing/2014/main" id="{A336CC71-5A4E-4C2A-90D7-9E16965881BB}"/>
              </a:ext>
            </a:extLst>
          </p:cNvPr>
          <p:cNvSpPr/>
          <p:nvPr/>
        </p:nvSpPr>
        <p:spPr>
          <a:xfrm>
            <a:off x="3022081" y="6164325"/>
            <a:ext cx="6147837" cy="451406"/>
          </a:xfrm>
          <a:prstGeom prst="rect">
            <a:avLst/>
          </a:prstGeom>
        </p:spPr>
        <p:txBody>
          <a:bodyPr wrap="none">
            <a:spAutoFit/>
          </a:bodyPr>
          <a:lstStyle/>
          <a:p>
            <a:pPr>
              <a:lnSpc>
                <a:spcPct val="150000"/>
              </a:lnSpc>
            </a:pPr>
            <a:r>
              <a:rPr lang="ru-RU" dirty="0">
                <a:latin typeface="Tahoma" panose="020B0604030504040204" pitchFamily="34" charset="0"/>
                <a:ea typeface="Tahoma" panose="020B0604030504040204" pitchFamily="34" charset="0"/>
                <a:cs typeface="Tahoma" panose="020B0604030504040204" pitchFamily="34" charset="0"/>
              </a:rPr>
              <a:t>Таблица 2 – Политические партии Российской Империи</a:t>
            </a:r>
          </a:p>
        </p:txBody>
      </p:sp>
    </p:spTree>
    <p:extLst>
      <p:ext uri="{BB962C8B-B14F-4D97-AF65-F5344CB8AC3E}">
        <p14:creationId xmlns:p14="http://schemas.microsoft.com/office/powerpoint/2010/main" val="1493439954"/>
      </p:ext>
    </p:extLst>
  </p:cSld>
  <p:clrMapOvr>
    <a:masterClrMapping/>
  </p:clrMapOvr>
  <p:transition spd="med">
    <p:pull/>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10596275" y="314761"/>
            <a:ext cx="524503" cy="461665"/>
          </a:xfrm>
          <a:prstGeom prst="rect">
            <a:avLst/>
          </a:prstGeom>
          <a:noFill/>
        </p:spPr>
        <p:txBody>
          <a:bodyPr wrap="none" rtlCol="0">
            <a:spAutoFit/>
          </a:bodyPr>
          <a:lstStyle/>
          <a:p>
            <a:r>
              <a:rPr lang="ru-RU" sz="2400" dirty="0"/>
              <a:t>23</a:t>
            </a:r>
          </a:p>
        </p:txBody>
      </p:sp>
      <p:sp>
        <p:nvSpPr>
          <p:cNvPr id="2" name="Прямоугольник 1"/>
          <p:cNvSpPr/>
          <p:nvPr/>
        </p:nvSpPr>
        <p:spPr>
          <a:xfrm>
            <a:off x="0" y="114503"/>
            <a:ext cx="10381129" cy="400110"/>
          </a:xfrm>
          <a:prstGeom prst="rect">
            <a:avLst/>
          </a:prstGeom>
        </p:spPr>
        <p:txBody>
          <a:bodyPr wrap="square">
            <a:spAutoFit/>
          </a:bodyPr>
          <a:lstStyle/>
          <a:p>
            <a:pPr lvl="0" algn="ctr"/>
            <a:r>
              <a:rPr lang="ru-RU" sz="2000" b="1" dirty="0">
                <a:latin typeface="Tahoma" panose="020B0604030504040204" pitchFamily="34" charset="0"/>
                <a:ea typeface="Tahoma" panose="020B0604030504040204" pitchFamily="34" charset="0"/>
                <a:cs typeface="Tahoma" panose="020B0604030504040204" pitchFamily="34" charset="0"/>
              </a:rPr>
              <a:t>Общественные движения и политические партии Российской Империи</a:t>
            </a:r>
            <a:endParaRPr lang="en-US" sz="2000" b="1" dirty="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endParaRPr>
          </a:p>
        </p:txBody>
      </p:sp>
      <p:sp>
        <p:nvSpPr>
          <p:cNvPr id="8" name="Прямоугольник 7">
            <a:extLst>
              <a:ext uri="{FF2B5EF4-FFF2-40B4-BE49-F238E27FC236}">
                <a16:creationId xmlns:a16="http://schemas.microsoft.com/office/drawing/2014/main" id="{D4A29DAD-A494-4A3A-847A-0B85402562D7}"/>
              </a:ext>
            </a:extLst>
          </p:cNvPr>
          <p:cNvSpPr/>
          <p:nvPr/>
        </p:nvSpPr>
        <p:spPr>
          <a:xfrm>
            <a:off x="788427" y="1145757"/>
            <a:ext cx="4644571" cy="5025671"/>
          </a:xfrm>
          <a:prstGeom prst="rect">
            <a:avLst/>
          </a:prstGeom>
        </p:spPr>
        <p:txBody>
          <a:bodyPr wrap="square">
            <a:spAutoFit/>
          </a:bodyPr>
          <a:lstStyle/>
          <a:p>
            <a:pPr>
              <a:lnSpc>
                <a:spcPct val="150000"/>
              </a:lnSpc>
            </a:pPr>
            <a:r>
              <a:rPr lang="ru-RU" dirty="0"/>
              <a:t>Представители</a:t>
            </a:r>
            <a:r>
              <a:rPr lang="en-US" dirty="0"/>
              <a:t>:</a:t>
            </a:r>
            <a:r>
              <a:rPr lang="ru-RU" dirty="0"/>
              <a:t> </a:t>
            </a:r>
          </a:p>
          <a:p>
            <a:pPr marL="285750" indent="-285750">
              <a:lnSpc>
                <a:spcPct val="150000"/>
              </a:lnSpc>
              <a:buFont typeface="Arial" panose="020B0604020202020204" pitchFamily="34" charset="0"/>
              <a:buChar char="•"/>
            </a:pPr>
            <a:r>
              <a:rPr lang="ru-RU" dirty="0"/>
              <a:t>Большевики – </a:t>
            </a:r>
            <a:r>
              <a:rPr lang="ru-RU" dirty="0" err="1"/>
              <a:t>В.И.Ленин</a:t>
            </a:r>
            <a:r>
              <a:rPr lang="ru-RU" dirty="0"/>
              <a:t>, </a:t>
            </a:r>
            <a:r>
              <a:rPr lang="ru-RU" dirty="0" err="1"/>
              <a:t>И.В.Сталин</a:t>
            </a:r>
            <a:endParaRPr lang="en-US" dirty="0"/>
          </a:p>
          <a:p>
            <a:pPr marL="285750" indent="-285750">
              <a:lnSpc>
                <a:spcPct val="150000"/>
              </a:lnSpc>
              <a:buFont typeface="Arial" panose="020B0604020202020204" pitchFamily="34" charset="0"/>
              <a:buChar char="•"/>
            </a:pPr>
            <a:r>
              <a:rPr lang="ru-RU" dirty="0"/>
              <a:t>Меньшевики – </a:t>
            </a:r>
            <a:r>
              <a:rPr lang="ru-RU" dirty="0" err="1"/>
              <a:t>Ю.О.Мартов</a:t>
            </a:r>
            <a:r>
              <a:rPr lang="ru-RU" dirty="0"/>
              <a:t>, </a:t>
            </a:r>
            <a:r>
              <a:rPr lang="ru-RU" dirty="0" err="1"/>
              <a:t>А.С.Мартынов</a:t>
            </a:r>
            <a:r>
              <a:rPr lang="ru-RU" dirty="0"/>
              <a:t>, П. Б. </a:t>
            </a:r>
            <a:r>
              <a:rPr lang="ru-RU" dirty="0" err="1"/>
              <a:t>Аксельрод</a:t>
            </a:r>
            <a:r>
              <a:rPr lang="ru-RU" dirty="0"/>
              <a:t>.</a:t>
            </a:r>
          </a:p>
          <a:p>
            <a:pPr marL="285750" indent="-285750">
              <a:lnSpc>
                <a:spcPct val="150000"/>
              </a:lnSpc>
              <a:buFont typeface="Arial" panose="020B0604020202020204" pitchFamily="34" charset="0"/>
              <a:buChar char="•"/>
            </a:pPr>
            <a:r>
              <a:rPr lang="en-US" dirty="0"/>
              <a:t>“</a:t>
            </a:r>
            <a:r>
              <a:rPr lang="ru-RU" dirty="0"/>
              <a:t>Союз русского народа</a:t>
            </a:r>
            <a:r>
              <a:rPr lang="en-US" dirty="0"/>
              <a:t>”</a:t>
            </a:r>
            <a:r>
              <a:rPr lang="ru-RU" dirty="0"/>
              <a:t> – </a:t>
            </a:r>
            <a:r>
              <a:rPr lang="ru-RU" dirty="0" err="1"/>
              <a:t>А.И.Дубровин</a:t>
            </a:r>
            <a:r>
              <a:rPr lang="ru-RU" dirty="0"/>
              <a:t>, В.М. </a:t>
            </a:r>
            <a:r>
              <a:rPr lang="ru-RU" dirty="0" err="1"/>
              <a:t>Пуришкович</a:t>
            </a:r>
            <a:endParaRPr lang="ru-RU" dirty="0"/>
          </a:p>
          <a:p>
            <a:pPr marL="285750" indent="-285750">
              <a:lnSpc>
                <a:spcPct val="150000"/>
              </a:lnSpc>
              <a:buFont typeface="Arial" panose="020B0604020202020204" pitchFamily="34" charset="0"/>
              <a:buChar char="•"/>
            </a:pPr>
            <a:r>
              <a:rPr lang="ru-RU" dirty="0"/>
              <a:t>Эсеры -  А.Р. </a:t>
            </a:r>
            <a:r>
              <a:rPr lang="ru-RU" dirty="0" err="1"/>
              <a:t>Гоц</a:t>
            </a:r>
            <a:r>
              <a:rPr lang="ru-RU" dirty="0"/>
              <a:t>, В.М. Чернов, Г.А. Гершуни</a:t>
            </a:r>
          </a:p>
          <a:p>
            <a:pPr marL="285750" indent="-285750">
              <a:lnSpc>
                <a:spcPct val="150000"/>
              </a:lnSpc>
              <a:buFont typeface="Arial" panose="020B0604020202020204" pitchFamily="34" charset="0"/>
              <a:buChar char="•"/>
            </a:pPr>
            <a:r>
              <a:rPr lang="en-US" dirty="0"/>
              <a:t>“</a:t>
            </a:r>
            <a:r>
              <a:rPr lang="ru-RU" dirty="0"/>
              <a:t>Кадеты</a:t>
            </a:r>
            <a:r>
              <a:rPr lang="en-US" dirty="0"/>
              <a:t>”</a:t>
            </a:r>
            <a:r>
              <a:rPr lang="ru-RU" dirty="0"/>
              <a:t> - П. Н. Милюков, С. А. Муромцев, П. Д. Долгоруков.</a:t>
            </a:r>
          </a:p>
          <a:p>
            <a:pPr marL="285750" indent="-285750">
              <a:lnSpc>
                <a:spcPct val="150000"/>
              </a:lnSpc>
              <a:buFont typeface="Arial" panose="020B0604020202020204" pitchFamily="34" charset="0"/>
              <a:buChar char="•"/>
            </a:pPr>
            <a:r>
              <a:rPr lang="en-US" dirty="0"/>
              <a:t>“</a:t>
            </a:r>
            <a:r>
              <a:rPr lang="ru-RU" dirty="0"/>
              <a:t>Октябристы</a:t>
            </a:r>
            <a:r>
              <a:rPr lang="en-US" dirty="0"/>
              <a:t>” - </a:t>
            </a:r>
            <a:r>
              <a:rPr lang="ru-RU" dirty="0"/>
              <a:t>Д. Н. Шипов, А. И. </a:t>
            </a:r>
            <a:r>
              <a:rPr lang="ru-RU" dirty="0" err="1"/>
              <a:t>Гучков</a:t>
            </a:r>
            <a:r>
              <a:rPr lang="ru-RU" dirty="0"/>
              <a:t>.</a:t>
            </a:r>
          </a:p>
        </p:txBody>
      </p:sp>
      <p:pic>
        <p:nvPicPr>
          <p:cNvPr id="9" name="Picture 2" descr="В. И Ленин.">
            <a:extLst>
              <a:ext uri="{FF2B5EF4-FFF2-40B4-BE49-F238E27FC236}">
                <a16:creationId xmlns:a16="http://schemas.microsoft.com/office/drawing/2014/main" id="{463F9E30-A3A3-4ABB-88A2-2A65C7FAF8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41745" y="2239054"/>
            <a:ext cx="2063741" cy="255967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https://yandex-images.clstorage.net/Xc100D364/f0001bEH/DVa5BiFH0DcauSTe2yVexMJJHAo3g59C4_lyJTqcXyJ9T2RdiWBDufqEhP5IDQlTMx_NFZX5-Vbo7FDJ5IEhJrgSrAIUw-XTarl1mmuBn2QDSEjL47LLY3O5B7X_n4z1Og0imv8yxO5tEIHb7djN0uJe3sY0zNswbulH2QWxtVDcVri2M2QAocgK5Xka9y7U4Unou7fzSQEHS1FAC4_dFTk8o9mtssRtzdFCiC_q7rTjvy5kk-_5UIxYNHr3YMTzj3cIRhL3kRBpG5SJuoWs1YEY6Nq141jSF3mCAWicb2cLLBPLbxP3Hs9Dowhsu63UkFzfpRBciBLeS6X5Z2KXIyzE23cQZiNQyBpnOHvW30ZDK8p4dIG5gPSbM_IZrK-FCQ1RiK0i9DxNcIM5PsnfZDMvXWfRnckw_bu3uBWBRtDfh3q30ESSMurL96lL5d7l8CqLSqdT-PE2e4PAes4fVUu9oGtdgLQcfOFDS87KPBVBvg41Qv3pUz0ZdQsXQkayjSaahhJkg8KY23WoafW8hxJ6KivWQnmDNuli0_rOrSd5PjAavnI3_C0xodmsOAyW86ydlLHuKEF9OIdoxWH1o500yzTix7EROVp1WKo1_Jbiabr5d8O4MhdqgkHbnpw2KH3gaF5w5NzNUZDJbJrNRND9PcfwbpuhHSm3q_fjV0N9ZUnF4Beyoys5lyiLxey2APvIqqfiW6MVabHz-y8ehdl_kAtfYQY8PxKRij_KzhTyfi2VkJ9p4Hxrd6gEAGRSnQWod7N30zD5aGR6GJWvpdC5yIilcIiiRxqgwWs_Tac4rpALHbKVPA_CIklMuQ5m4GyfdkLvajGO-WVLRvFXQc7E6WbwNnGBiPpXOEun7sQgedrKtLObkNV6wBCo7B6X6A2DuL7TFHydkjGYfgh-JTFO_HaCXIvDbVlniCZi5cOd1Yp30-Xhcxn7F9ir9O4GM4n6qUdzeMNUy7HweC7sI">
            <a:extLst>
              <a:ext uri="{FF2B5EF4-FFF2-40B4-BE49-F238E27FC236}">
                <a16:creationId xmlns:a16="http://schemas.microsoft.com/office/drawing/2014/main" id="{AFC79222-8525-4B21-B832-E9449DD69D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18891" y="2239054"/>
            <a:ext cx="1973538" cy="2559679"/>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descr="...т.н. меньшевики-примиренцы, группировавшиеся, в частности, вокруг газеты...">
            <a:extLst>
              <a:ext uri="{FF2B5EF4-FFF2-40B4-BE49-F238E27FC236}">
                <a16:creationId xmlns:a16="http://schemas.microsoft.com/office/drawing/2014/main" id="{A0AC3315-4EAE-4706-AE58-AF32EA80893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58262" y="2239054"/>
            <a:ext cx="1919759" cy="2559679"/>
          </a:xfrm>
          <a:prstGeom prst="rect">
            <a:avLst/>
          </a:prstGeom>
          <a:noFill/>
          <a:extLst>
            <a:ext uri="{909E8E84-426E-40DD-AFC4-6F175D3DCCD1}">
              <a14:hiddenFill xmlns:a14="http://schemas.microsoft.com/office/drawing/2010/main">
                <a:solidFill>
                  <a:srgbClr val="FFFFFF"/>
                </a:solidFill>
              </a14:hiddenFill>
            </a:ext>
          </a:extLst>
        </p:spPr>
      </p:pic>
      <p:sp>
        <p:nvSpPr>
          <p:cNvPr id="13" name="Прямоугольник 12">
            <a:extLst>
              <a:ext uri="{FF2B5EF4-FFF2-40B4-BE49-F238E27FC236}">
                <a16:creationId xmlns:a16="http://schemas.microsoft.com/office/drawing/2014/main" id="{6DE1F781-493E-4D89-B741-F4E632FE0EFB}"/>
              </a:ext>
            </a:extLst>
          </p:cNvPr>
          <p:cNvSpPr/>
          <p:nvPr/>
        </p:nvSpPr>
        <p:spPr>
          <a:xfrm>
            <a:off x="5843287" y="4798733"/>
            <a:ext cx="1460657" cy="646331"/>
          </a:xfrm>
          <a:prstGeom prst="rect">
            <a:avLst/>
          </a:prstGeom>
        </p:spPr>
        <p:txBody>
          <a:bodyPr wrap="none">
            <a:spAutoFit/>
          </a:bodyPr>
          <a:lstStyle/>
          <a:p>
            <a:pPr algn="ctr"/>
            <a:r>
              <a:rPr lang="ru-RU" dirty="0"/>
              <a:t>Рисунок 11</a:t>
            </a:r>
          </a:p>
          <a:p>
            <a:pPr algn="ctr"/>
            <a:r>
              <a:rPr lang="ru-RU" dirty="0" err="1"/>
              <a:t>В.И.Ленин</a:t>
            </a:r>
            <a:endParaRPr lang="ru-RU" dirty="0"/>
          </a:p>
        </p:txBody>
      </p:sp>
      <p:sp>
        <p:nvSpPr>
          <p:cNvPr id="14" name="Прямоугольник 13">
            <a:extLst>
              <a:ext uri="{FF2B5EF4-FFF2-40B4-BE49-F238E27FC236}">
                <a16:creationId xmlns:a16="http://schemas.microsoft.com/office/drawing/2014/main" id="{596A617F-5911-4220-BA97-AC10C8BE19AF}"/>
              </a:ext>
            </a:extLst>
          </p:cNvPr>
          <p:cNvSpPr/>
          <p:nvPr/>
        </p:nvSpPr>
        <p:spPr>
          <a:xfrm>
            <a:off x="7920394" y="4798733"/>
            <a:ext cx="1459053" cy="646331"/>
          </a:xfrm>
          <a:prstGeom prst="rect">
            <a:avLst/>
          </a:prstGeom>
        </p:spPr>
        <p:txBody>
          <a:bodyPr wrap="none">
            <a:spAutoFit/>
          </a:bodyPr>
          <a:lstStyle/>
          <a:p>
            <a:pPr algn="ctr"/>
            <a:r>
              <a:rPr lang="ru-RU" dirty="0"/>
              <a:t>Рисунок 12</a:t>
            </a:r>
          </a:p>
          <a:p>
            <a:pPr algn="ctr"/>
            <a:r>
              <a:rPr lang="ru-RU" dirty="0" err="1"/>
              <a:t>И.В.Сталин</a:t>
            </a:r>
            <a:endParaRPr lang="ru-RU" dirty="0"/>
          </a:p>
        </p:txBody>
      </p:sp>
      <p:sp>
        <p:nvSpPr>
          <p:cNvPr id="15" name="Прямоугольник 14">
            <a:extLst>
              <a:ext uri="{FF2B5EF4-FFF2-40B4-BE49-F238E27FC236}">
                <a16:creationId xmlns:a16="http://schemas.microsoft.com/office/drawing/2014/main" id="{09689FC8-4C73-4018-AE2B-6C57C504ACD9}"/>
              </a:ext>
            </a:extLst>
          </p:cNvPr>
          <p:cNvSpPr/>
          <p:nvPr/>
        </p:nvSpPr>
        <p:spPr>
          <a:xfrm>
            <a:off x="9998846" y="4798733"/>
            <a:ext cx="1638590" cy="646331"/>
          </a:xfrm>
          <a:prstGeom prst="rect">
            <a:avLst/>
          </a:prstGeom>
        </p:spPr>
        <p:txBody>
          <a:bodyPr wrap="none">
            <a:spAutoFit/>
          </a:bodyPr>
          <a:lstStyle/>
          <a:p>
            <a:pPr algn="ctr"/>
            <a:r>
              <a:rPr lang="ru-RU" dirty="0"/>
              <a:t>Рисунок 13</a:t>
            </a:r>
          </a:p>
          <a:p>
            <a:pPr algn="ctr"/>
            <a:r>
              <a:rPr lang="ru-RU" dirty="0" err="1"/>
              <a:t>Ю.О.Мартов</a:t>
            </a:r>
            <a:endParaRPr lang="ru-RU" dirty="0"/>
          </a:p>
        </p:txBody>
      </p:sp>
    </p:spTree>
    <p:extLst>
      <p:ext uri="{BB962C8B-B14F-4D97-AF65-F5344CB8AC3E}">
        <p14:creationId xmlns:p14="http://schemas.microsoft.com/office/powerpoint/2010/main" val="469072010"/>
      </p:ext>
    </p:extLst>
  </p:cSld>
  <p:clrMapOvr>
    <a:masterClrMapping/>
  </p:clrMapOvr>
  <p:transition spd="med">
    <p:pull/>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10596275" y="314761"/>
            <a:ext cx="524503" cy="461665"/>
          </a:xfrm>
          <a:prstGeom prst="rect">
            <a:avLst/>
          </a:prstGeom>
          <a:noFill/>
        </p:spPr>
        <p:txBody>
          <a:bodyPr wrap="none" rtlCol="0">
            <a:spAutoFit/>
          </a:bodyPr>
          <a:lstStyle/>
          <a:p>
            <a:r>
              <a:rPr lang="ru-RU" sz="2400" dirty="0"/>
              <a:t>24</a:t>
            </a:r>
          </a:p>
        </p:txBody>
      </p:sp>
      <p:sp>
        <p:nvSpPr>
          <p:cNvPr id="2" name="Прямоугольник 1"/>
          <p:cNvSpPr/>
          <p:nvPr/>
        </p:nvSpPr>
        <p:spPr>
          <a:xfrm>
            <a:off x="0" y="114503"/>
            <a:ext cx="10381129" cy="400110"/>
          </a:xfrm>
          <a:prstGeom prst="rect">
            <a:avLst/>
          </a:prstGeom>
        </p:spPr>
        <p:txBody>
          <a:bodyPr wrap="square">
            <a:spAutoFit/>
          </a:bodyPr>
          <a:lstStyle/>
          <a:p>
            <a:pPr lvl="0" algn="ctr"/>
            <a:r>
              <a:rPr lang="ru-RU" sz="2000" b="1" dirty="0">
                <a:latin typeface="Tahoma" panose="020B0604030504040204" pitchFamily="34" charset="0"/>
                <a:ea typeface="Tahoma" panose="020B0604030504040204" pitchFamily="34" charset="0"/>
                <a:cs typeface="Tahoma" panose="020B0604030504040204" pitchFamily="34" charset="0"/>
              </a:rPr>
              <a:t>Общественные движения и политические партии Российской Империи</a:t>
            </a:r>
            <a:endParaRPr lang="en-US" sz="2000" b="1" dirty="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endParaRPr>
          </a:p>
        </p:txBody>
      </p:sp>
      <p:pic>
        <p:nvPicPr>
          <p:cNvPr id="16" name="Picture 2" descr="1865 Александр Самойлович Мартынов (псевдоним; настоящее имя - Саул Самуило...">
            <a:extLst>
              <a:ext uri="{FF2B5EF4-FFF2-40B4-BE49-F238E27FC236}">
                <a16:creationId xmlns:a16="http://schemas.microsoft.com/office/drawing/2014/main" id="{7671AF14-A93E-4C3C-BFDC-D41A7E5357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6146" y="1842443"/>
            <a:ext cx="2262232" cy="3106929"/>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descr="Аксельрод, Павел Борисович - Википедия.">
            <a:extLst>
              <a:ext uri="{FF2B5EF4-FFF2-40B4-BE49-F238E27FC236}">
                <a16:creationId xmlns:a16="http://schemas.microsoft.com/office/drawing/2014/main" id="{1C5FD86C-6620-4754-8AF7-71212ED615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86660" y="1842443"/>
            <a:ext cx="2302940" cy="3122632"/>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6" descr="...Александр Иванович Дубровин, которого единогласно мы избрали в председат...">
            <a:extLst>
              <a:ext uri="{FF2B5EF4-FFF2-40B4-BE49-F238E27FC236}">
                <a16:creationId xmlns:a16="http://schemas.microsoft.com/office/drawing/2014/main" id="{BCE5AB44-7BC0-4207-893E-C14E2FFA87E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91711" y="1842443"/>
            <a:ext cx="2029212" cy="3106929"/>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8" descr="https://avatars.mds.yandex.net/i?id=a748fa3d7036b4ba8594d9c5447ef032_l-5232530-images-thumbs&amp;n=13">
            <a:extLst>
              <a:ext uri="{FF2B5EF4-FFF2-40B4-BE49-F238E27FC236}">
                <a16:creationId xmlns:a16="http://schemas.microsoft.com/office/drawing/2014/main" id="{6DDC64EA-9447-4614-9E44-681C72CF9B7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41186" y="1842443"/>
            <a:ext cx="2334814" cy="3086624"/>
          </a:xfrm>
          <a:prstGeom prst="rect">
            <a:avLst/>
          </a:prstGeom>
          <a:noFill/>
          <a:extLst>
            <a:ext uri="{909E8E84-426E-40DD-AFC4-6F175D3DCCD1}">
              <a14:hiddenFill xmlns:a14="http://schemas.microsoft.com/office/drawing/2010/main">
                <a:solidFill>
                  <a:srgbClr val="FFFFFF"/>
                </a:solidFill>
              </a14:hiddenFill>
            </a:ext>
          </a:extLst>
        </p:spPr>
      </p:pic>
      <p:sp>
        <p:nvSpPr>
          <p:cNvPr id="20" name="Прямоугольник 19">
            <a:extLst>
              <a:ext uri="{FF2B5EF4-FFF2-40B4-BE49-F238E27FC236}">
                <a16:creationId xmlns:a16="http://schemas.microsoft.com/office/drawing/2014/main" id="{EAD6696D-34D3-4D35-9B47-9C8CD8F91EFE}"/>
              </a:ext>
            </a:extLst>
          </p:cNvPr>
          <p:cNvSpPr/>
          <p:nvPr/>
        </p:nvSpPr>
        <p:spPr>
          <a:xfrm>
            <a:off x="948582" y="4965075"/>
            <a:ext cx="1837361" cy="646331"/>
          </a:xfrm>
          <a:prstGeom prst="rect">
            <a:avLst/>
          </a:prstGeom>
        </p:spPr>
        <p:txBody>
          <a:bodyPr wrap="none">
            <a:spAutoFit/>
          </a:bodyPr>
          <a:lstStyle/>
          <a:p>
            <a:pPr algn="ctr"/>
            <a:r>
              <a:rPr lang="ru-RU" dirty="0"/>
              <a:t>Рисунок 14</a:t>
            </a:r>
          </a:p>
          <a:p>
            <a:pPr algn="ctr"/>
            <a:r>
              <a:rPr lang="ru-RU" dirty="0" err="1"/>
              <a:t>А.С.Мартынов</a:t>
            </a:r>
            <a:endParaRPr lang="ru-RU" dirty="0"/>
          </a:p>
        </p:txBody>
      </p:sp>
      <p:sp>
        <p:nvSpPr>
          <p:cNvPr id="21" name="Прямоугольник 20">
            <a:extLst>
              <a:ext uri="{FF2B5EF4-FFF2-40B4-BE49-F238E27FC236}">
                <a16:creationId xmlns:a16="http://schemas.microsoft.com/office/drawing/2014/main" id="{03B59F24-02B9-4AD8-85A5-431F8C9BBDDA}"/>
              </a:ext>
            </a:extLst>
          </p:cNvPr>
          <p:cNvSpPr/>
          <p:nvPr/>
        </p:nvSpPr>
        <p:spPr>
          <a:xfrm>
            <a:off x="3537695" y="4965075"/>
            <a:ext cx="2000869" cy="646331"/>
          </a:xfrm>
          <a:prstGeom prst="rect">
            <a:avLst/>
          </a:prstGeom>
        </p:spPr>
        <p:txBody>
          <a:bodyPr wrap="none">
            <a:spAutoFit/>
          </a:bodyPr>
          <a:lstStyle/>
          <a:p>
            <a:pPr algn="ctr"/>
            <a:r>
              <a:rPr lang="ru-RU" dirty="0"/>
              <a:t>Рисунок 15</a:t>
            </a:r>
          </a:p>
          <a:p>
            <a:pPr algn="ctr"/>
            <a:r>
              <a:rPr lang="ru-RU" dirty="0"/>
              <a:t>П. Б. </a:t>
            </a:r>
            <a:r>
              <a:rPr lang="ru-RU" dirty="0" err="1"/>
              <a:t>Аксельрод</a:t>
            </a:r>
            <a:endParaRPr lang="ru-RU" dirty="0"/>
          </a:p>
        </p:txBody>
      </p:sp>
      <p:sp>
        <p:nvSpPr>
          <p:cNvPr id="22" name="Прямоугольник 21">
            <a:extLst>
              <a:ext uri="{FF2B5EF4-FFF2-40B4-BE49-F238E27FC236}">
                <a16:creationId xmlns:a16="http://schemas.microsoft.com/office/drawing/2014/main" id="{666BA597-04F0-4E79-BF2E-7E801F06C53C}"/>
              </a:ext>
            </a:extLst>
          </p:cNvPr>
          <p:cNvSpPr/>
          <p:nvPr/>
        </p:nvSpPr>
        <p:spPr>
          <a:xfrm>
            <a:off x="6409249" y="4929067"/>
            <a:ext cx="1802096" cy="646331"/>
          </a:xfrm>
          <a:prstGeom prst="rect">
            <a:avLst/>
          </a:prstGeom>
        </p:spPr>
        <p:txBody>
          <a:bodyPr wrap="none">
            <a:spAutoFit/>
          </a:bodyPr>
          <a:lstStyle/>
          <a:p>
            <a:pPr algn="ctr"/>
            <a:r>
              <a:rPr lang="ru-RU" dirty="0"/>
              <a:t>Рисунок 16</a:t>
            </a:r>
          </a:p>
          <a:p>
            <a:pPr algn="ctr"/>
            <a:r>
              <a:rPr lang="ru-RU" dirty="0" err="1"/>
              <a:t>А.И.Дубровин</a:t>
            </a:r>
            <a:endParaRPr lang="ru-RU" dirty="0"/>
          </a:p>
        </p:txBody>
      </p:sp>
      <p:sp>
        <p:nvSpPr>
          <p:cNvPr id="23" name="Прямоугольник 22">
            <a:extLst>
              <a:ext uri="{FF2B5EF4-FFF2-40B4-BE49-F238E27FC236}">
                <a16:creationId xmlns:a16="http://schemas.microsoft.com/office/drawing/2014/main" id="{F97DE2BA-B48B-4AA8-AB74-3EDA43DEA0BC}"/>
              </a:ext>
            </a:extLst>
          </p:cNvPr>
          <p:cNvSpPr/>
          <p:nvPr/>
        </p:nvSpPr>
        <p:spPr>
          <a:xfrm>
            <a:off x="8978845" y="4949372"/>
            <a:ext cx="2141933" cy="646331"/>
          </a:xfrm>
          <a:prstGeom prst="rect">
            <a:avLst/>
          </a:prstGeom>
        </p:spPr>
        <p:txBody>
          <a:bodyPr wrap="none">
            <a:spAutoFit/>
          </a:bodyPr>
          <a:lstStyle/>
          <a:p>
            <a:pPr algn="ctr"/>
            <a:r>
              <a:rPr lang="ru-RU" dirty="0"/>
              <a:t>Рисунок 17</a:t>
            </a:r>
          </a:p>
          <a:p>
            <a:pPr algn="ctr"/>
            <a:r>
              <a:rPr lang="ru-RU" dirty="0"/>
              <a:t>В.М. </a:t>
            </a:r>
            <a:r>
              <a:rPr lang="ru-RU" dirty="0" err="1"/>
              <a:t>Пуришкович</a:t>
            </a:r>
            <a:endParaRPr lang="ru-RU" dirty="0"/>
          </a:p>
        </p:txBody>
      </p:sp>
    </p:spTree>
    <p:extLst>
      <p:ext uri="{BB962C8B-B14F-4D97-AF65-F5344CB8AC3E}">
        <p14:creationId xmlns:p14="http://schemas.microsoft.com/office/powerpoint/2010/main" val="3050713958"/>
      </p:ext>
    </p:extLst>
  </p:cSld>
  <p:clrMapOvr>
    <a:masterClrMapping/>
  </p:clrMapOvr>
  <p:transition spd="med">
    <p:pull/>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10596275" y="314761"/>
            <a:ext cx="524503" cy="461665"/>
          </a:xfrm>
          <a:prstGeom prst="rect">
            <a:avLst/>
          </a:prstGeom>
          <a:noFill/>
        </p:spPr>
        <p:txBody>
          <a:bodyPr wrap="none" rtlCol="0">
            <a:spAutoFit/>
          </a:bodyPr>
          <a:lstStyle/>
          <a:p>
            <a:r>
              <a:rPr lang="ru-RU" sz="2400" dirty="0"/>
              <a:t>25</a:t>
            </a:r>
          </a:p>
        </p:txBody>
      </p:sp>
      <p:sp>
        <p:nvSpPr>
          <p:cNvPr id="2" name="Прямоугольник 1"/>
          <p:cNvSpPr/>
          <p:nvPr/>
        </p:nvSpPr>
        <p:spPr>
          <a:xfrm>
            <a:off x="0" y="114503"/>
            <a:ext cx="10381129" cy="400110"/>
          </a:xfrm>
          <a:prstGeom prst="rect">
            <a:avLst/>
          </a:prstGeom>
        </p:spPr>
        <p:txBody>
          <a:bodyPr wrap="square">
            <a:spAutoFit/>
          </a:bodyPr>
          <a:lstStyle/>
          <a:p>
            <a:pPr lvl="0" algn="ctr"/>
            <a:r>
              <a:rPr lang="ru-RU" sz="2000" b="1" dirty="0">
                <a:latin typeface="Tahoma" panose="020B0604030504040204" pitchFamily="34" charset="0"/>
                <a:ea typeface="Tahoma" panose="020B0604030504040204" pitchFamily="34" charset="0"/>
                <a:cs typeface="Tahoma" panose="020B0604030504040204" pitchFamily="34" charset="0"/>
              </a:rPr>
              <a:t>Общественные движения и политические партии Российской Империи</a:t>
            </a:r>
            <a:endParaRPr lang="en-US" sz="2000" b="1" dirty="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endParaRPr>
          </a:p>
        </p:txBody>
      </p:sp>
      <p:pic>
        <p:nvPicPr>
          <p:cNvPr id="13" name="Picture 2" descr="Абpaм Гoц / openlist.wiki.">
            <a:extLst>
              <a:ext uri="{FF2B5EF4-FFF2-40B4-BE49-F238E27FC236}">
                <a16:creationId xmlns:a16="http://schemas.microsoft.com/office/drawing/2014/main" id="{C12E04CF-A24C-46E5-852F-475DBB02E4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1106" y="1871906"/>
            <a:ext cx="2266950" cy="3048001"/>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descr="В.М. Чернов.">
            <a:extLst>
              <a:ext uri="{FF2B5EF4-FFF2-40B4-BE49-F238E27FC236}">
                <a16:creationId xmlns:a16="http://schemas.microsoft.com/office/drawing/2014/main" id="{6D39A405-A04A-4E67-8EB2-65363964DB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55118" y="1871905"/>
            <a:ext cx="2152650" cy="3048001"/>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descr="Григорий Гершуни.">
            <a:extLst>
              <a:ext uri="{FF2B5EF4-FFF2-40B4-BE49-F238E27FC236}">
                <a16:creationId xmlns:a16="http://schemas.microsoft.com/office/drawing/2014/main" id="{6BC1683F-3A39-49DB-8408-EE0828AA825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64831" y="1896380"/>
            <a:ext cx="2476356" cy="3048001"/>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8" descr="Pavel Milyukov 1.jpg. ">
            <a:extLst>
              <a:ext uri="{FF2B5EF4-FFF2-40B4-BE49-F238E27FC236}">
                <a16:creationId xmlns:a16="http://schemas.microsoft.com/office/drawing/2014/main" id="{BE840949-5417-4948-961F-B33EB1FB825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98250" y="1937131"/>
            <a:ext cx="2286000" cy="3048001"/>
          </a:xfrm>
          <a:prstGeom prst="rect">
            <a:avLst/>
          </a:prstGeom>
          <a:noFill/>
          <a:extLst>
            <a:ext uri="{909E8E84-426E-40DD-AFC4-6F175D3DCCD1}">
              <a14:hiddenFill xmlns:a14="http://schemas.microsoft.com/office/drawing/2010/main">
                <a:solidFill>
                  <a:srgbClr val="FFFFFF"/>
                </a:solidFill>
              </a14:hiddenFill>
            </a:ext>
          </a:extLst>
        </p:spPr>
      </p:pic>
      <p:sp>
        <p:nvSpPr>
          <p:cNvPr id="25" name="Прямоугольник 24">
            <a:extLst>
              <a:ext uri="{FF2B5EF4-FFF2-40B4-BE49-F238E27FC236}">
                <a16:creationId xmlns:a16="http://schemas.microsoft.com/office/drawing/2014/main" id="{C9FF1338-170F-4CB0-A442-B1C95E776D5A}"/>
              </a:ext>
            </a:extLst>
          </p:cNvPr>
          <p:cNvSpPr/>
          <p:nvPr/>
        </p:nvSpPr>
        <p:spPr>
          <a:xfrm>
            <a:off x="1434252" y="4985132"/>
            <a:ext cx="1460656" cy="646331"/>
          </a:xfrm>
          <a:prstGeom prst="rect">
            <a:avLst/>
          </a:prstGeom>
        </p:spPr>
        <p:txBody>
          <a:bodyPr wrap="none">
            <a:spAutoFit/>
          </a:bodyPr>
          <a:lstStyle/>
          <a:p>
            <a:pPr algn="ctr"/>
            <a:r>
              <a:rPr lang="ru-RU" dirty="0"/>
              <a:t>Рисунок 18</a:t>
            </a:r>
          </a:p>
          <a:p>
            <a:pPr algn="ctr"/>
            <a:r>
              <a:rPr lang="ru-RU" dirty="0"/>
              <a:t>А.Р. </a:t>
            </a:r>
            <a:r>
              <a:rPr lang="ru-RU" dirty="0" err="1"/>
              <a:t>Гоц</a:t>
            </a:r>
            <a:endParaRPr lang="ru-RU" dirty="0"/>
          </a:p>
        </p:txBody>
      </p:sp>
      <p:sp>
        <p:nvSpPr>
          <p:cNvPr id="26" name="Прямоугольник 25">
            <a:extLst>
              <a:ext uri="{FF2B5EF4-FFF2-40B4-BE49-F238E27FC236}">
                <a16:creationId xmlns:a16="http://schemas.microsoft.com/office/drawing/2014/main" id="{15C7A66B-15D0-4215-BA8B-61D7069A7459}"/>
              </a:ext>
            </a:extLst>
          </p:cNvPr>
          <p:cNvSpPr/>
          <p:nvPr/>
        </p:nvSpPr>
        <p:spPr>
          <a:xfrm>
            <a:off x="4056230" y="4944381"/>
            <a:ext cx="1550424" cy="646331"/>
          </a:xfrm>
          <a:prstGeom prst="rect">
            <a:avLst/>
          </a:prstGeom>
        </p:spPr>
        <p:txBody>
          <a:bodyPr wrap="none">
            <a:spAutoFit/>
          </a:bodyPr>
          <a:lstStyle/>
          <a:p>
            <a:pPr algn="ctr"/>
            <a:r>
              <a:rPr lang="ru-RU" dirty="0"/>
              <a:t>Рисунок 19</a:t>
            </a:r>
          </a:p>
          <a:p>
            <a:pPr algn="ctr"/>
            <a:r>
              <a:rPr lang="ru-RU" dirty="0"/>
              <a:t>В.М. Чернов</a:t>
            </a:r>
          </a:p>
        </p:txBody>
      </p:sp>
      <p:sp>
        <p:nvSpPr>
          <p:cNvPr id="27" name="Прямоугольник 26">
            <a:extLst>
              <a:ext uri="{FF2B5EF4-FFF2-40B4-BE49-F238E27FC236}">
                <a16:creationId xmlns:a16="http://schemas.microsoft.com/office/drawing/2014/main" id="{FA799575-25EC-4AB8-A195-81C9E0AB3831}"/>
              </a:ext>
            </a:extLst>
          </p:cNvPr>
          <p:cNvSpPr/>
          <p:nvPr/>
        </p:nvSpPr>
        <p:spPr>
          <a:xfrm>
            <a:off x="6756462" y="4944380"/>
            <a:ext cx="1693092" cy="732188"/>
          </a:xfrm>
          <a:prstGeom prst="rect">
            <a:avLst/>
          </a:prstGeom>
        </p:spPr>
        <p:txBody>
          <a:bodyPr wrap="none">
            <a:spAutoFit/>
          </a:bodyPr>
          <a:lstStyle/>
          <a:p>
            <a:pPr algn="ctr"/>
            <a:r>
              <a:rPr lang="ru-RU" dirty="0"/>
              <a:t>Рисунок 20</a:t>
            </a:r>
          </a:p>
          <a:p>
            <a:pPr>
              <a:lnSpc>
                <a:spcPct val="150000"/>
              </a:lnSpc>
            </a:pPr>
            <a:r>
              <a:rPr lang="ru-RU" dirty="0"/>
              <a:t>Г.А. Гершуни</a:t>
            </a:r>
          </a:p>
        </p:txBody>
      </p:sp>
      <p:sp>
        <p:nvSpPr>
          <p:cNvPr id="28" name="Прямоугольник 27">
            <a:extLst>
              <a:ext uri="{FF2B5EF4-FFF2-40B4-BE49-F238E27FC236}">
                <a16:creationId xmlns:a16="http://schemas.microsoft.com/office/drawing/2014/main" id="{274F2EA0-A428-459F-A09E-CADB0CF9F8D2}"/>
              </a:ext>
            </a:extLst>
          </p:cNvPr>
          <p:cNvSpPr/>
          <p:nvPr/>
        </p:nvSpPr>
        <p:spPr>
          <a:xfrm>
            <a:off x="9522569" y="4985132"/>
            <a:ext cx="1837361" cy="646331"/>
          </a:xfrm>
          <a:prstGeom prst="rect">
            <a:avLst/>
          </a:prstGeom>
        </p:spPr>
        <p:txBody>
          <a:bodyPr wrap="none">
            <a:spAutoFit/>
          </a:bodyPr>
          <a:lstStyle/>
          <a:p>
            <a:pPr algn="ctr"/>
            <a:r>
              <a:rPr lang="ru-RU" dirty="0"/>
              <a:t>Рисунок 21</a:t>
            </a:r>
          </a:p>
          <a:p>
            <a:pPr algn="ctr"/>
            <a:r>
              <a:rPr lang="ru-RU" dirty="0"/>
              <a:t>П. Н. Милюков</a:t>
            </a:r>
          </a:p>
        </p:txBody>
      </p:sp>
    </p:spTree>
    <p:extLst>
      <p:ext uri="{BB962C8B-B14F-4D97-AF65-F5344CB8AC3E}">
        <p14:creationId xmlns:p14="http://schemas.microsoft.com/office/powerpoint/2010/main" val="4054576909"/>
      </p:ext>
    </p:extLst>
  </p:cSld>
  <p:clrMapOvr>
    <a:masterClrMapping/>
  </p:clrMapOvr>
  <p:transition spd="med">
    <p:pull/>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10596275" y="314761"/>
            <a:ext cx="524503" cy="461665"/>
          </a:xfrm>
          <a:prstGeom prst="rect">
            <a:avLst/>
          </a:prstGeom>
          <a:noFill/>
        </p:spPr>
        <p:txBody>
          <a:bodyPr wrap="none" rtlCol="0">
            <a:spAutoFit/>
          </a:bodyPr>
          <a:lstStyle/>
          <a:p>
            <a:r>
              <a:rPr lang="ru-RU" sz="2400" dirty="0"/>
              <a:t>26</a:t>
            </a:r>
          </a:p>
        </p:txBody>
      </p:sp>
      <p:sp>
        <p:nvSpPr>
          <p:cNvPr id="2" name="Прямоугольник 1"/>
          <p:cNvSpPr/>
          <p:nvPr/>
        </p:nvSpPr>
        <p:spPr>
          <a:xfrm>
            <a:off x="0" y="114503"/>
            <a:ext cx="10381129" cy="400110"/>
          </a:xfrm>
          <a:prstGeom prst="rect">
            <a:avLst/>
          </a:prstGeom>
        </p:spPr>
        <p:txBody>
          <a:bodyPr wrap="square">
            <a:spAutoFit/>
          </a:bodyPr>
          <a:lstStyle/>
          <a:p>
            <a:pPr lvl="0" algn="ctr"/>
            <a:r>
              <a:rPr lang="ru-RU" sz="2000" b="1" dirty="0">
                <a:latin typeface="Tahoma" panose="020B0604030504040204" pitchFamily="34" charset="0"/>
                <a:ea typeface="Tahoma" panose="020B0604030504040204" pitchFamily="34" charset="0"/>
                <a:cs typeface="Tahoma" panose="020B0604030504040204" pitchFamily="34" charset="0"/>
              </a:rPr>
              <a:t>Общественные движения и политические партии Российской Империи</a:t>
            </a:r>
            <a:endParaRPr lang="en-US" sz="2000" b="1" dirty="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endParaRPr>
          </a:p>
        </p:txBody>
      </p:sp>
      <p:pic>
        <p:nvPicPr>
          <p:cNvPr id="4" name="Picture 2" descr="С.А. Муромцев.">
            <a:extLst>
              <a:ext uri="{FF2B5EF4-FFF2-40B4-BE49-F238E27FC236}">
                <a16:creationId xmlns:a16="http://schemas.microsoft.com/office/drawing/2014/main" id="{E4D1966A-EFF4-4274-A9A9-A67B1A3D62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9424" y="1871904"/>
            <a:ext cx="2314575" cy="304800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РОКА имени Д.П. Баранова Ростов-на-Дону (ИНН 6163066880) .">
            <a:extLst>
              <a:ext uri="{FF2B5EF4-FFF2-40B4-BE49-F238E27FC236}">
                <a16:creationId xmlns:a16="http://schemas.microsoft.com/office/drawing/2014/main" id="{C1FFCDE9-C9CA-4FEB-8799-6544B921FD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75056" y="1871903"/>
            <a:ext cx="2533651" cy="304800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Политическое славянофильство в первые годы ХХ века прочно ассоциировалось с...">
            <a:extLst>
              <a:ext uri="{FF2B5EF4-FFF2-40B4-BE49-F238E27FC236}">
                <a16:creationId xmlns:a16="http://schemas.microsoft.com/office/drawing/2014/main" id="{877882F7-C336-4976-B4C8-0FC22B60807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39764" y="1871903"/>
            <a:ext cx="2438400" cy="304800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8" descr="Мы расскажем, что значит а и гучков кто такой">
            <a:extLst>
              <a:ext uri="{FF2B5EF4-FFF2-40B4-BE49-F238E27FC236}">
                <a16:creationId xmlns:a16="http://schemas.microsoft.com/office/drawing/2014/main" id="{ACE90FBB-18DC-4643-BE26-D195066FFE6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319925" y="1871903"/>
            <a:ext cx="2552700" cy="3048001"/>
          </a:xfrm>
          <a:prstGeom prst="rect">
            <a:avLst/>
          </a:prstGeom>
          <a:noFill/>
          <a:extLst>
            <a:ext uri="{909E8E84-426E-40DD-AFC4-6F175D3DCCD1}">
              <a14:hiddenFill xmlns:a14="http://schemas.microsoft.com/office/drawing/2010/main">
                <a:solidFill>
                  <a:srgbClr val="FFFFFF"/>
                </a:solidFill>
              </a14:hiddenFill>
            </a:ext>
          </a:extLst>
        </p:spPr>
      </p:pic>
      <p:sp>
        <p:nvSpPr>
          <p:cNvPr id="8" name="Прямоугольник 7">
            <a:extLst>
              <a:ext uri="{FF2B5EF4-FFF2-40B4-BE49-F238E27FC236}">
                <a16:creationId xmlns:a16="http://schemas.microsoft.com/office/drawing/2014/main" id="{27EC98C4-EBE6-4D41-A21F-4C31AD46F597}"/>
              </a:ext>
            </a:extLst>
          </p:cNvPr>
          <p:cNvSpPr/>
          <p:nvPr/>
        </p:nvSpPr>
        <p:spPr>
          <a:xfrm>
            <a:off x="959025" y="4919904"/>
            <a:ext cx="2055371" cy="646331"/>
          </a:xfrm>
          <a:prstGeom prst="rect">
            <a:avLst/>
          </a:prstGeom>
        </p:spPr>
        <p:txBody>
          <a:bodyPr wrap="none">
            <a:spAutoFit/>
          </a:bodyPr>
          <a:lstStyle/>
          <a:p>
            <a:pPr algn="ctr"/>
            <a:r>
              <a:rPr lang="ru-RU" dirty="0"/>
              <a:t>Рисунок 22</a:t>
            </a:r>
          </a:p>
          <a:p>
            <a:pPr algn="ctr"/>
            <a:r>
              <a:rPr lang="ru-RU" dirty="0"/>
              <a:t>С. А. Муромцев</a:t>
            </a:r>
          </a:p>
        </p:txBody>
      </p:sp>
      <p:sp>
        <p:nvSpPr>
          <p:cNvPr id="9" name="Прямоугольник 8">
            <a:extLst>
              <a:ext uri="{FF2B5EF4-FFF2-40B4-BE49-F238E27FC236}">
                <a16:creationId xmlns:a16="http://schemas.microsoft.com/office/drawing/2014/main" id="{BCC908CA-8E64-43EB-B0A8-C4800C745EB9}"/>
              </a:ext>
            </a:extLst>
          </p:cNvPr>
          <p:cNvSpPr/>
          <p:nvPr/>
        </p:nvSpPr>
        <p:spPr>
          <a:xfrm>
            <a:off x="3786143" y="4919898"/>
            <a:ext cx="2111475" cy="732188"/>
          </a:xfrm>
          <a:prstGeom prst="rect">
            <a:avLst/>
          </a:prstGeom>
        </p:spPr>
        <p:txBody>
          <a:bodyPr wrap="none">
            <a:spAutoFit/>
          </a:bodyPr>
          <a:lstStyle/>
          <a:p>
            <a:pPr algn="ctr"/>
            <a:r>
              <a:rPr lang="ru-RU" dirty="0"/>
              <a:t>Рисунок 23</a:t>
            </a:r>
          </a:p>
          <a:p>
            <a:pPr>
              <a:lnSpc>
                <a:spcPct val="150000"/>
              </a:lnSpc>
            </a:pPr>
            <a:r>
              <a:rPr lang="ru-RU" dirty="0"/>
              <a:t>П. Д. Долгоруков</a:t>
            </a:r>
          </a:p>
        </p:txBody>
      </p:sp>
      <p:sp>
        <p:nvSpPr>
          <p:cNvPr id="10" name="Прямоугольник 9">
            <a:extLst>
              <a:ext uri="{FF2B5EF4-FFF2-40B4-BE49-F238E27FC236}">
                <a16:creationId xmlns:a16="http://schemas.microsoft.com/office/drawing/2014/main" id="{CB9B290A-C9C9-4851-B0FF-A83A82A8534B}"/>
              </a:ext>
            </a:extLst>
          </p:cNvPr>
          <p:cNvSpPr/>
          <p:nvPr/>
        </p:nvSpPr>
        <p:spPr>
          <a:xfrm>
            <a:off x="7006051" y="4919896"/>
            <a:ext cx="1542409" cy="646331"/>
          </a:xfrm>
          <a:prstGeom prst="rect">
            <a:avLst/>
          </a:prstGeom>
        </p:spPr>
        <p:txBody>
          <a:bodyPr wrap="none">
            <a:spAutoFit/>
          </a:bodyPr>
          <a:lstStyle/>
          <a:p>
            <a:pPr algn="ctr"/>
            <a:r>
              <a:rPr lang="ru-RU" dirty="0"/>
              <a:t>Рисунок 24</a:t>
            </a:r>
          </a:p>
          <a:p>
            <a:pPr algn="ctr"/>
            <a:r>
              <a:rPr lang="ru-RU" dirty="0"/>
              <a:t>Д. Н. Шипов</a:t>
            </a:r>
          </a:p>
        </p:txBody>
      </p:sp>
      <p:sp>
        <p:nvSpPr>
          <p:cNvPr id="11" name="Прямоугольник 10">
            <a:extLst>
              <a:ext uri="{FF2B5EF4-FFF2-40B4-BE49-F238E27FC236}">
                <a16:creationId xmlns:a16="http://schemas.microsoft.com/office/drawing/2014/main" id="{F99D3F56-774A-43F2-974B-DE98CD0C9705}"/>
              </a:ext>
            </a:extLst>
          </p:cNvPr>
          <p:cNvSpPr/>
          <p:nvPr/>
        </p:nvSpPr>
        <p:spPr>
          <a:xfrm>
            <a:off x="9881260" y="4919897"/>
            <a:ext cx="1494320" cy="646331"/>
          </a:xfrm>
          <a:prstGeom prst="rect">
            <a:avLst/>
          </a:prstGeom>
        </p:spPr>
        <p:txBody>
          <a:bodyPr wrap="none">
            <a:spAutoFit/>
          </a:bodyPr>
          <a:lstStyle/>
          <a:p>
            <a:pPr algn="ctr"/>
            <a:r>
              <a:rPr lang="ru-RU" dirty="0"/>
              <a:t>Рисунок 25</a:t>
            </a:r>
          </a:p>
          <a:p>
            <a:pPr algn="ctr"/>
            <a:r>
              <a:rPr lang="ru-RU" dirty="0"/>
              <a:t>А. И. </a:t>
            </a:r>
            <a:r>
              <a:rPr lang="ru-RU" dirty="0" err="1"/>
              <a:t>Гучков</a:t>
            </a:r>
            <a:endParaRPr lang="ru-RU" dirty="0"/>
          </a:p>
        </p:txBody>
      </p:sp>
    </p:spTree>
    <p:extLst>
      <p:ext uri="{BB962C8B-B14F-4D97-AF65-F5344CB8AC3E}">
        <p14:creationId xmlns:p14="http://schemas.microsoft.com/office/powerpoint/2010/main" val="1822673775"/>
      </p:ext>
    </p:extLst>
  </p:cSld>
  <p:clrMapOvr>
    <a:masterClrMapping/>
  </p:clrMapOvr>
  <p:transition spd="med">
    <p:pull/>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10596275" y="314761"/>
            <a:ext cx="524503" cy="461665"/>
          </a:xfrm>
          <a:prstGeom prst="rect">
            <a:avLst/>
          </a:prstGeom>
          <a:noFill/>
        </p:spPr>
        <p:txBody>
          <a:bodyPr wrap="none" rtlCol="0">
            <a:spAutoFit/>
          </a:bodyPr>
          <a:lstStyle/>
          <a:p>
            <a:r>
              <a:rPr lang="ru-RU" sz="2400" dirty="0"/>
              <a:t>27</a:t>
            </a:r>
          </a:p>
        </p:txBody>
      </p:sp>
      <p:sp>
        <p:nvSpPr>
          <p:cNvPr id="2" name="Прямоугольник 1"/>
          <p:cNvSpPr/>
          <p:nvPr/>
        </p:nvSpPr>
        <p:spPr>
          <a:xfrm>
            <a:off x="0" y="114503"/>
            <a:ext cx="10381129" cy="400110"/>
          </a:xfrm>
          <a:prstGeom prst="rect">
            <a:avLst/>
          </a:prstGeom>
        </p:spPr>
        <p:txBody>
          <a:bodyPr wrap="square">
            <a:spAutoFit/>
          </a:bodyPr>
          <a:lstStyle/>
          <a:p>
            <a:pPr lvl="0" algn="ctr"/>
            <a:r>
              <a:rPr lang="ru-RU" sz="2000" b="1" dirty="0">
                <a:latin typeface="Tahoma" panose="020B0604030504040204" pitchFamily="34" charset="0"/>
                <a:ea typeface="Tahoma" panose="020B0604030504040204" pitchFamily="34" charset="0"/>
                <a:cs typeface="Tahoma" panose="020B0604030504040204" pitchFamily="34" charset="0"/>
              </a:rPr>
              <a:t>Столыпинская аграрная реформа, ее значение и последствия</a:t>
            </a:r>
            <a:endParaRPr lang="en-US" sz="2000" b="1" dirty="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endParaRPr>
          </a:p>
        </p:txBody>
      </p:sp>
      <p:sp>
        <p:nvSpPr>
          <p:cNvPr id="11" name="Прямоугольник 10">
            <a:extLst>
              <a:ext uri="{FF2B5EF4-FFF2-40B4-BE49-F238E27FC236}">
                <a16:creationId xmlns:a16="http://schemas.microsoft.com/office/drawing/2014/main" id="{58F7FDCA-5250-4F48-9C21-B2B8646F3C0C}"/>
              </a:ext>
            </a:extLst>
          </p:cNvPr>
          <p:cNvSpPr/>
          <p:nvPr/>
        </p:nvSpPr>
        <p:spPr>
          <a:xfrm>
            <a:off x="536138" y="1043731"/>
            <a:ext cx="5165415" cy="5016758"/>
          </a:xfrm>
          <a:prstGeom prst="rect">
            <a:avLst/>
          </a:prstGeom>
        </p:spPr>
        <p:txBody>
          <a:bodyPr wrap="square">
            <a:spAutoFit/>
          </a:bodyPr>
          <a:lstStyle/>
          <a:p>
            <a:pPr algn="ctr"/>
            <a:r>
              <a:rPr lang="ru-RU" sz="1600" b="1" dirty="0">
                <a:latin typeface="Tahoma" panose="020B0604030504040204" pitchFamily="34" charset="0"/>
                <a:ea typeface="Tahoma" panose="020B0604030504040204" pitchFamily="34" charset="0"/>
                <a:cs typeface="Tahoma" panose="020B0604030504040204" pitchFamily="34" charset="0"/>
              </a:rPr>
              <a:t>Цель аграрной реформы</a:t>
            </a:r>
          </a:p>
          <a:p>
            <a:pPr marL="342900" indent="-342900" algn="just">
              <a:buFont typeface="+mj-lt"/>
              <a:buAutoNum type="arabicPeriod"/>
            </a:pPr>
            <a:r>
              <a:rPr lang="ru-RU" sz="1600" b="1" dirty="0">
                <a:latin typeface="Tahoma" panose="020B0604030504040204" pitchFamily="34" charset="0"/>
                <a:ea typeface="Tahoma" panose="020B0604030504040204" pitchFamily="34" charset="0"/>
                <a:cs typeface="Tahoma" panose="020B0604030504040204" pitchFamily="34" charset="0"/>
              </a:rPr>
              <a:t>Создание класса земельных собственников как социальной опоры самодержавия и противника революционных движений В экономическом отношении</a:t>
            </a:r>
          </a:p>
          <a:p>
            <a:pPr marL="342900" indent="-342900" algn="just">
              <a:buFont typeface="+mj-lt"/>
              <a:buAutoNum type="arabicPeriod"/>
            </a:pPr>
            <a:r>
              <a:rPr lang="ru-RU" sz="1600" b="1" dirty="0">
                <a:latin typeface="Tahoma" panose="020B0604030504040204" pitchFamily="34" charset="0"/>
                <a:ea typeface="Tahoma" panose="020B0604030504040204" pitchFamily="34" charset="0"/>
                <a:cs typeface="Tahoma" panose="020B0604030504040204" pitchFamily="34" charset="0"/>
              </a:rPr>
              <a:t>В социально-политическом отношении</a:t>
            </a:r>
            <a:r>
              <a:rPr lang="en-US" sz="1600" b="1" dirty="0">
                <a:latin typeface="Tahoma" panose="020B0604030504040204" pitchFamily="34" charset="0"/>
                <a:ea typeface="Tahoma" panose="020B0604030504040204" pitchFamily="34" charset="0"/>
                <a:cs typeface="Tahoma" panose="020B0604030504040204" pitchFamily="34" charset="0"/>
              </a:rPr>
              <a:t>:</a:t>
            </a:r>
          </a:p>
          <a:p>
            <a:pPr marL="742950" lvl="1" indent="-285750">
              <a:buFont typeface="Wingdings" panose="05000000000000000000" pitchFamily="2" charset="2"/>
              <a:buChar char="§"/>
            </a:pPr>
            <a:r>
              <a:rPr lang="ru-RU" sz="1600" b="1" dirty="0">
                <a:latin typeface="Tahoma" panose="020B0604030504040204" pitchFamily="34" charset="0"/>
                <a:ea typeface="Tahoma" panose="020B0604030504040204" pitchFamily="34" charset="0"/>
                <a:cs typeface="Tahoma" panose="020B0604030504040204" pitchFamily="34" charset="0"/>
              </a:rPr>
              <a:t>Повышение благосостояния крестьянства путём развития сельского хозяйства</a:t>
            </a:r>
          </a:p>
          <a:p>
            <a:pPr marL="742950" lvl="1" indent="-285750">
              <a:buFont typeface="Wingdings" panose="05000000000000000000" pitchFamily="2" charset="2"/>
              <a:buChar char="§"/>
            </a:pPr>
            <a:r>
              <a:rPr lang="ru-RU" sz="1600" b="1" dirty="0">
                <a:latin typeface="Tahoma" panose="020B0604030504040204" pitchFamily="34" charset="0"/>
                <a:ea typeface="Tahoma" panose="020B0604030504040204" pitchFamily="34" charset="0"/>
                <a:cs typeface="Tahoma" panose="020B0604030504040204" pitchFamily="34" charset="0"/>
              </a:rPr>
              <a:t>Основные направления аграрной реформы</a:t>
            </a:r>
          </a:p>
          <a:p>
            <a:pPr marL="742950" lvl="1" indent="-285750">
              <a:buFont typeface="Wingdings" panose="05000000000000000000" pitchFamily="2" charset="2"/>
              <a:buChar char="§"/>
            </a:pPr>
            <a:r>
              <a:rPr lang="ru-RU" sz="1600" b="1" dirty="0">
                <a:latin typeface="Tahoma" panose="020B0604030504040204" pitchFamily="34" charset="0"/>
                <a:ea typeface="Tahoma" panose="020B0604030504040204" pitchFamily="34" charset="0"/>
                <a:cs typeface="Tahoma" panose="020B0604030504040204" pitchFamily="34" charset="0"/>
              </a:rPr>
              <a:t>Создание новых форм землевладения и землепользования</a:t>
            </a:r>
          </a:p>
          <a:p>
            <a:pPr marL="742950" lvl="1" indent="-285750">
              <a:buFont typeface="Wingdings" panose="05000000000000000000" pitchFamily="2" charset="2"/>
              <a:buChar char="§"/>
            </a:pPr>
            <a:r>
              <a:rPr lang="ru-RU" sz="1600" b="1" dirty="0">
                <a:latin typeface="Tahoma" panose="020B0604030504040204" pitchFamily="34" charset="0"/>
                <a:ea typeface="Tahoma" panose="020B0604030504040204" pitchFamily="34" charset="0"/>
                <a:cs typeface="Tahoma" panose="020B0604030504040204" pitchFamily="34" charset="0"/>
              </a:rPr>
              <a:t>Государственная помощь крестьянским хозяйствам (Создание Крестьянского банка)</a:t>
            </a:r>
          </a:p>
          <a:p>
            <a:pPr marL="742950" lvl="1" indent="-285750">
              <a:buFont typeface="Wingdings" panose="05000000000000000000" pitchFamily="2" charset="2"/>
              <a:buChar char="§"/>
            </a:pPr>
            <a:r>
              <a:rPr lang="ru-RU" sz="1600" b="1" dirty="0">
                <a:latin typeface="Tahoma" panose="020B0604030504040204" pitchFamily="34" charset="0"/>
                <a:ea typeface="Tahoma" panose="020B0604030504040204" pitchFamily="34" charset="0"/>
                <a:cs typeface="Tahoma" panose="020B0604030504040204" pitchFamily="34" charset="0"/>
              </a:rPr>
              <a:t>Переселение крестьян</a:t>
            </a:r>
          </a:p>
          <a:p>
            <a:pPr marL="742950" lvl="1" indent="-285750">
              <a:buFont typeface="Wingdings" panose="05000000000000000000" pitchFamily="2" charset="2"/>
              <a:buChar char="§"/>
            </a:pPr>
            <a:r>
              <a:rPr lang="ru-RU" sz="1600" b="1" dirty="0">
                <a:latin typeface="Tahoma" panose="020B0604030504040204" pitchFamily="34" charset="0"/>
                <a:ea typeface="Tahoma" panose="020B0604030504040204" pitchFamily="34" charset="0"/>
                <a:cs typeface="Tahoma" panose="020B0604030504040204" pitchFamily="34" charset="0"/>
              </a:rPr>
              <a:t>Развитие крестьянской кооперации</a:t>
            </a:r>
          </a:p>
          <a:p>
            <a:pPr marL="742950" lvl="1" indent="-285750">
              <a:buFont typeface="Wingdings" panose="05000000000000000000" pitchFamily="2" charset="2"/>
              <a:buChar char="§"/>
            </a:pPr>
            <a:r>
              <a:rPr lang="ru-RU" sz="1600" b="1" dirty="0">
                <a:latin typeface="Tahoma" panose="020B0604030504040204" pitchFamily="34" charset="0"/>
                <a:ea typeface="Tahoma" panose="020B0604030504040204" pitchFamily="34" charset="0"/>
                <a:cs typeface="Tahoma" panose="020B0604030504040204" pitchFamily="34" charset="0"/>
              </a:rPr>
              <a:t>Разрушение общины </a:t>
            </a:r>
          </a:p>
        </p:txBody>
      </p:sp>
      <p:pic>
        <p:nvPicPr>
          <p:cNvPr id="5" name="Рисунок 4">
            <a:extLst>
              <a:ext uri="{FF2B5EF4-FFF2-40B4-BE49-F238E27FC236}">
                <a16:creationId xmlns:a16="http://schemas.microsoft.com/office/drawing/2014/main" id="{7587999C-AF15-4C79-88D0-10B4CCE8B742}"/>
              </a:ext>
            </a:extLst>
          </p:cNvPr>
          <p:cNvPicPr>
            <a:picLocks noChangeAspect="1"/>
          </p:cNvPicPr>
          <p:nvPr/>
        </p:nvPicPr>
        <p:blipFill rotWithShape="1">
          <a:blip r:embed="rId2"/>
          <a:srcRect l="10889" r="11556"/>
          <a:stretch/>
        </p:blipFill>
        <p:spPr>
          <a:xfrm>
            <a:off x="6490449" y="1809750"/>
            <a:ext cx="4432300" cy="3238500"/>
          </a:xfrm>
          <a:prstGeom prst="rect">
            <a:avLst/>
          </a:prstGeom>
        </p:spPr>
      </p:pic>
      <p:sp>
        <p:nvSpPr>
          <p:cNvPr id="6" name="Прямоугольник 5">
            <a:extLst>
              <a:ext uri="{FF2B5EF4-FFF2-40B4-BE49-F238E27FC236}">
                <a16:creationId xmlns:a16="http://schemas.microsoft.com/office/drawing/2014/main" id="{F0D8DB7E-C9A9-440D-A681-E4CB12DB3724}"/>
              </a:ext>
            </a:extLst>
          </p:cNvPr>
          <p:cNvSpPr/>
          <p:nvPr/>
        </p:nvSpPr>
        <p:spPr>
          <a:xfrm>
            <a:off x="5999747" y="5048250"/>
            <a:ext cx="5413704" cy="374013"/>
          </a:xfrm>
          <a:prstGeom prst="rect">
            <a:avLst/>
          </a:prstGeom>
        </p:spPr>
        <p:txBody>
          <a:bodyPr wrap="square">
            <a:spAutoFit/>
          </a:bodyPr>
          <a:lstStyle/>
          <a:p>
            <a:pPr algn="ctr">
              <a:lnSpc>
                <a:spcPct val="150000"/>
              </a:lnSpc>
            </a:pPr>
            <a:r>
              <a:rPr lang="ru-RU" sz="1400" dirty="0">
                <a:latin typeface="Tahoma" panose="020B0604030504040204" pitchFamily="34" charset="0"/>
                <a:ea typeface="Tahoma" panose="020B0604030504040204" pitchFamily="34" charset="0"/>
                <a:cs typeface="Tahoma" panose="020B0604030504040204" pitchFamily="34" charset="0"/>
              </a:rPr>
              <a:t>Рисунок 26 – Петр Аркадьевич Столыпин</a:t>
            </a:r>
          </a:p>
        </p:txBody>
      </p:sp>
    </p:spTree>
    <p:extLst>
      <p:ext uri="{BB962C8B-B14F-4D97-AF65-F5344CB8AC3E}">
        <p14:creationId xmlns:p14="http://schemas.microsoft.com/office/powerpoint/2010/main" val="1585548763"/>
      </p:ext>
    </p:extLst>
  </p:cSld>
  <p:clrMapOvr>
    <a:masterClrMapping/>
  </p:clrMapOvr>
  <p:transition spd="med">
    <p:pull/>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10596275" y="314761"/>
            <a:ext cx="354584" cy="461665"/>
          </a:xfrm>
          <a:prstGeom prst="rect">
            <a:avLst/>
          </a:prstGeom>
          <a:noFill/>
        </p:spPr>
        <p:txBody>
          <a:bodyPr wrap="none" rtlCol="0">
            <a:spAutoFit/>
          </a:bodyPr>
          <a:lstStyle/>
          <a:p>
            <a:r>
              <a:rPr lang="ru-RU" sz="2400" dirty="0"/>
              <a:t>1</a:t>
            </a:r>
          </a:p>
        </p:txBody>
      </p:sp>
      <p:sp>
        <p:nvSpPr>
          <p:cNvPr id="8" name="Заголовок 1"/>
          <p:cNvSpPr txBox="1">
            <a:spLocks/>
          </p:cNvSpPr>
          <p:nvPr/>
        </p:nvSpPr>
        <p:spPr>
          <a:xfrm>
            <a:off x="4666456" y="356593"/>
            <a:ext cx="2908300" cy="442913"/>
          </a:xfrm>
          <a:prstGeom prst="rect">
            <a:avLst/>
          </a:prstGeom>
        </p:spPr>
        <p:txBody>
          <a:bodyPr vert="horz" lIns="91440" tIns="45720" rIns="91440" bIns="45720" rtlCol="0" anchor="b">
            <a:noAutofit/>
          </a:bodyPr>
          <a:lstStyle>
            <a:lvl1pPr algn="l" defTabSz="457200" rtl="0" eaLnBrk="1" latinLnBrk="0" hangingPunct="1">
              <a:spcBef>
                <a:spcPct val="0"/>
              </a:spcBef>
              <a:buNone/>
              <a:defRPr sz="7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defRPr/>
            </a:pPr>
            <a:r>
              <a:rPr lang="ru-RU" sz="3600" b="1" dirty="0">
                <a:solidFill>
                  <a:schemeClr val="tx1"/>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Введение</a:t>
            </a:r>
          </a:p>
        </p:txBody>
      </p:sp>
      <p:sp>
        <p:nvSpPr>
          <p:cNvPr id="2" name="Прямоугольник 1"/>
          <p:cNvSpPr/>
          <p:nvPr/>
        </p:nvSpPr>
        <p:spPr>
          <a:xfrm>
            <a:off x="751737" y="1443841"/>
            <a:ext cx="10737738" cy="3970318"/>
          </a:xfrm>
          <a:prstGeom prst="rect">
            <a:avLst/>
          </a:prstGeom>
        </p:spPr>
        <p:txBody>
          <a:bodyPr wrap="square">
            <a:spAutoFit/>
          </a:bodyPr>
          <a:lstStyle/>
          <a:p>
            <a:pPr algn="just"/>
            <a:r>
              <a:rPr lang="ru-RU" sz="2800" dirty="0">
                <a:latin typeface="Times New Roman" panose="02020603050405020304" pitchFamily="18" charset="0"/>
                <a:cs typeface="Times New Roman" panose="02020603050405020304" pitchFamily="18" charset="0"/>
              </a:rPr>
              <a:t>	История России XIX – начала XX вв. насыщена переломными событиями социально-экономического и идейно-политического характера. За это время произошли гигантские изменения в экономическом строе государства. В общественном движении, сменилось несколько поколений, дифференцированных как по идейным взглядам, так и по социальным стратам. В силу своего геополитического пространства Россия являлась активной участницей всех </a:t>
            </a:r>
            <a:r>
              <a:rPr lang="ru-RU" sz="2800" dirty="0" err="1">
                <a:latin typeface="Times New Roman" panose="02020603050405020304" pitchFamily="18" charset="0"/>
                <a:cs typeface="Times New Roman" panose="02020603050405020304" pitchFamily="18" charset="0"/>
              </a:rPr>
              <a:t>военнополитических</a:t>
            </a:r>
            <a:r>
              <a:rPr lang="ru-RU" sz="2800" dirty="0">
                <a:latin typeface="Times New Roman" panose="02020603050405020304" pitchFamily="18" charset="0"/>
                <a:cs typeface="Times New Roman" panose="02020603050405020304" pitchFamily="18" charset="0"/>
              </a:rPr>
              <a:t> акций в системе международных отношений.</a:t>
            </a:r>
          </a:p>
        </p:txBody>
      </p:sp>
    </p:spTree>
    <p:extLst>
      <p:ext uri="{BB962C8B-B14F-4D97-AF65-F5344CB8AC3E}">
        <p14:creationId xmlns:p14="http://schemas.microsoft.com/office/powerpoint/2010/main" val="3194237928"/>
      </p:ext>
    </p:extLst>
  </p:cSld>
  <p:clrMapOvr>
    <a:masterClrMapping/>
  </p:clrMapOvr>
  <p:transition spd="med">
    <p:pull/>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10596275" y="314761"/>
            <a:ext cx="524503" cy="461665"/>
          </a:xfrm>
          <a:prstGeom prst="rect">
            <a:avLst/>
          </a:prstGeom>
          <a:noFill/>
        </p:spPr>
        <p:txBody>
          <a:bodyPr wrap="none" rtlCol="0">
            <a:spAutoFit/>
          </a:bodyPr>
          <a:lstStyle/>
          <a:p>
            <a:r>
              <a:rPr lang="ru-RU" sz="2400" dirty="0"/>
              <a:t>28</a:t>
            </a:r>
          </a:p>
        </p:txBody>
      </p:sp>
      <p:sp>
        <p:nvSpPr>
          <p:cNvPr id="2" name="Прямоугольник 1"/>
          <p:cNvSpPr/>
          <p:nvPr/>
        </p:nvSpPr>
        <p:spPr>
          <a:xfrm>
            <a:off x="0" y="114503"/>
            <a:ext cx="10381129" cy="400110"/>
          </a:xfrm>
          <a:prstGeom prst="rect">
            <a:avLst/>
          </a:prstGeom>
        </p:spPr>
        <p:txBody>
          <a:bodyPr wrap="square">
            <a:spAutoFit/>
          </a:bodyPr>
          <a:lstStyle/>
          <a:p>
            <a:pPr lvl="0" algn="ctr"/>
            <a:r>
              <a:rPr lang="ru-RU" sz="2000" b="1" dirty="0">
                <a:latin typeface="Tahoma" panose="020B0604030504040204" pitchFamily="34" charset="0"/>
                <a:ea typeface="Tahoma" panose="020B0604030504040204" pitchFamily="34" charset="0"/>
                <a:cs typeface="Tahoma" panose="020B0604030504040204" pitchFamily="34" charset="0"/>
              </a:rPr>
              <a:t>Столыпинская аграрная реформа, ее значение и последствия</a:t>
            </a:r>
            <a:endParaRPr lang="en-US" sz="2000" b="1" dirty="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endParaRPr>
          </a:p>
        </p:txBody>
      </p:sp>
      <p:sp>
        <p:nvSpPr>
          <p:cNvPr id="11" name="Прямоугольник 10">
            <a:extLst>
              <a:ext uri="{FF2B5EF4-FFF2-40B4-BE49-F238E27FC236}">
                <a16:creationId xmlns:a16="http://schemas.microsoft.com/office/drawing/2014/main" id="{58F7FDCA-5250-4F48-9C21-B2B8646F3C0C}"/>
              </a:ext>
            </a:extLst>
          </p:cNvPr>
          <p:cNvSpPr/>
          <p:nvPr/>
        </p:nvSpPr>
        <p:spPr>
          <a:xfrm>
            <a:off x="536138" y="1043731"/>
            <a:ext cx="10799733" cy="5078313"/>
          </a:xfrm>
          <a:prstGeom prst="rect">
            <a:avLst/>
          </a:prstGeom>
        </p:spPr>
        <p:txBody>
          <a:bodyPr wrap="square">
            <a:spAutoFit/>
          </a:bodyPr>
          <a:lstStyle/>
          <a:p>
            <a:pPr marL="0" indent="0" algn="ctr">
              <a:buNone/>
            </a:pPr>
            <a:r>
              <a:rPr lang="ru-RU" b="1" dirty="0">
                <a:latin typeface="Tahoma" panose="020B0604030504040204" pitchFamily="34" charset="0"/>
                <a:ea typeface="Tahoma" panose="020B0604030504040204" pitchFamily="34" charset="0"/>
                <a:cs typeface="Tahoma" panose="020B0604030504040204" pitchFamily="34" charset="0"/>
              </a:rPr>
              <a:t>Итоги и значение аграрной реформы</a:t>
            </a:r>
            <a:br>
              <a:rPr lang="ru-RU" dirty="0">
                <a:latin typeface="Tahoma" panose="020B0604030504040204" pitchFamily="34" charset="0"/>
                <a:ea typeface="Tahoma" panose="020B0604030504040204" pitchFamily="34" charset="0"/>
                <a:cs typeface="Tahoma" panose="020B0604030504040204" pitchFamily="34" charset="0"/>
              </a:rPr>
            </a:br>
            <a:endParaRPr lang="ru-RU" dirty="0">
              <a:latin typeface="Tahoma" panose="020B0604030504040204" pitchFamily="34" charset="0"/>
              <a:ea typeface="Tahoma" panose="020B0604030504040204" pitchFamily="34" charset="0"/>
              <a:cs typeface="Tahoma" panose="020B0604030504040204" pitchFamily="34" charset="0"/>
            </a:endParaRPr>
          </a:p>
          <a:p>
            <a:pPr marL="285750" indent="-285750" algn="just">
              <a:buFont typeface="Arial" panose="020B0604020202020204" pitchFamily="34" charset="0"/>
              <a:buChar char="•"/>
            </a:pPr>
            <a:r>
              <a:rPr lang="ru-RU" dirty="0">
                <a:latin typeface="Tahoma" panose="020B0604030504040204" pitchFamily="34" charset="0"/>
                <a:ea typeface="Tahoma" panose="020B0604030504040204" pitchFamily="34" charset="0"/>
                <a:cs typeface="Tahoma" panose="020B0604030504040204" pitchFamily="34" charset="0"/>
              </a:rPr>
              <a:t>Сохранилось помещичье землевладение, не была разрушена сельская община, большинство крестьян обрабатывало землю примитивными орудиями.</a:t>
            </a:r>
          </a:p>
          <a:p>
            <a:pPr marL="285750" indent="-285750" algn="just">
              <a:buFont typeface="Arial" panose="020B0604020202020204" pitchFamily="34" charset="0"/>
              <a:buChar char="•"/>
            </a:pPr>
            <a:r>
              <a:rPr lang="ru-RU" dirty="0">
                <a:latin typeface="Tahoma" panose="020B0604030504040204" pitchFamily="34" charset="0"/>
                <a:ea typeface="Tahoma" panose="020B0604030504040204" pitchFamily="34" charset="0"/>
                <a:cs typeface="Tahoma" panose="020B0604030504040204" pitchFamily="34" charset="0"/>
              </a:rPr>
              <a:t>Около 500 тысяч переселенцев вернулись на прежнее место жительства из более, чем 3,5 млн. чел</a:t>
            </a:r>
          </a:p>
          <a:p>
            <a:pPr marL="285750" indent="-285750" algn="just">
              <a:buFont typeface="Arial" panose="020B0604020202020204" pitchFamily="34" charset="0"/>
              <a:buChar char="•"/>
            </a:pPr>
            <a:r>
              <a:rPr lang="ru-RU" dirty="0">
                <a:latin typeface="Tahoma" panose="020B0604030504040204" pitchFamily="34" charset="0"/>
                <a:ea typeface="Tahoma" panose="020B0604030504040204" pitchFamily="34" charset="0"/>
                <a:cs typeface="Tahoma" panose="020B0604030504040204" pitchFamily="34" charset="0"/>
              </a:rPr>
              <a:t>Реформа не решила основных противоречий в деревне.</a:t>
            </a:r>
            <a:br>
              <a:rPr lang="ru-RU" dirty="0">
                <a:latin typeface="Tahoma" panose="020B0604030504040204" pitchFamily="34" charset="0"/>
                <a:ea typeface="Tahoma" panose="020B0604030504040204" pitchFamily="34" charset="0"/>
                <a:cs typeface="Tahoma" panose="020B0604030504040204" pitchFamily="34" charset="0"/>
              </a:rPr>
            </a:br>
            <a:endParaRPr lang="ru-RU" dirty="0">
              <a:latin typeface="Tahoma" panose="020B0604030504040204" pitchFamily="34" charset="0"/>
              <a:ea typeface="Tahoma" panose="020B0604030504040204" pitchFamily="34" charset="0"/>
              <a:cs typeface="Tahoma" panose="020B0604030504040204" pitchFamily="34" charset="0"/>
            </a:endParaRPr>
          </a:p>
          <a:p>
            <a:pPr algn="just"/>
            <a:r>
              <a:rPr lang="ru-RU" dirty="0">
                <a:latin typeface="Tahoma" panose="020B0604030504040204" pitchFamily="34" charset="0"/>
                <a:ea typeface="Tahoma" panose="020B0604030504040204" pitchFamily="34" charset="0"/>
                <a:cs typeface="Tahoma" panose="020B0604030504040204" pitchFamily="34" charset="0"/>
              </a:rPr>
              <a:t>	Столыпинская реформа положила начало частной собственности на землю у огромной массы крестьян. Приток разорившихся крестьян в город увеличил рынок рабочей силы, возрос спрос на сельскохозяйственную продукцию. Это способствовало развитию промышленности и торговли.</a:t>
            </a:r>
            <a:br>
              <a:rPr lang="ru-RU" dirty="0">
                <a:latin typeface="Tahoma" panose="020B0604030504040204" pitchFamily="34" charset="0"/>
                <a:ea typeface="Tahoma" panose="020B0604030504040204" pitchFamily="34" charset="0"/>
                <a:cs typeface="Tahoma" panose="020B0604030504040204" pitchFamily="34" charset="0"/>
              </a:rPr>
            </a:br>
            <a:r>
              <a:rPr lang="ru-RU" dirty="0">
                <a:latin typeface="Tahoma" panose="020B0604030504040204" pitchFamily="34" charset="0"/>
                <a:ea typeface="Tahoma" panose="020B0604030504040204" pitchFamily="34" charset="0"/>
                <a:cs typeface="Tahoma" panose="020B0604030504040204" pitchFamily="34" charset="0"/>
              </a:rPr>
              <a:t>В целом реформа способствовала развитию капитализма в России. </a:t>
            </a:r>
          </a:p>
          <a:p>
            <a:pPr marL="285750" indent="-285750" algn="just">
              <a:buFont typeface="Arial" panose="020B0604020202020204" pitchFamily="34" charset="0"/>
              <a:buChar char="•"/>
            </a:pPr>
            <a:r>
              <a:rPr lang="ru-RU" dirty="0">
                <a:latin typeface="Tahoma" panose="020B0604030504040204" pitchFamily="34" charset="0"/>
                <a:ea typeface="Tahoma" panose="020B0604030504040204" pitchFamily="34" charset="0"/>
                <a:cs typeface="Tahoma" panose="020B0604030504040204" pitchFamily="34" charset="0"/>
              </a:rPr>
              <a:t>Рост сельскохозяйственного производства и улучшение культуры землепользования.</a:t>
            </a:r>
          </a:p>
          <a:p>
            <a:pPr marL="285750" indent="-285750" algn="just">
              <a:buFont typeface="Arial" panose="020B0604020202020204" pitchFamily="34" charset="0"/>
              <a:buChar char="•"/>
            </a:pPr>
            <a:r>
              <a:rPr lang="ru-RU" dirty="0">
                <a:latin typeface="Tahoma" panose="020B0604030504040204" pitchFamily="34" charset="0"/>
                <a:ea typeface="Tahoma" panose="020B0604030504040204" pitchFamily="34" charset="0"/>
                <a:cs typeface="Tahoma" panose="020B0604030504040204" pitchFamily="34" charset="0"/>
              </a:rPr>
              <a:t>Рост свободной рабочей силы за счет выхода крестьян-бедняков из общины.</a:t>
            </a:r>
          </a:p>
          <a:p>
            <a:pPr marL="285750" indent="-285750" algn="just">
              <a:buFont typeface="Arial" panose="020B0604020202020204" pitchFamily="34" charset="0"/>
              <a:buChar char="•"/>
            </a:pPr>
            <a:endParaRPr lang="ru-RU" dirty="0">
              <a:latin typeface="Tahoma" panose="020B0604030504040204" pitchFamily="34" charset="0"/>
              <a:ea typeface="Tahoma" panose="020B0604030504040204" pitchFamily="34" charset="0"/>
              <a:cs typeface="Tahoma" panose="020B0604030504040204" pitchFamily="34" charset="0"/>
            </a:endParaRPr>
          </a:p>
          <a:p>
            <a:pPr algn="ctr"/>
            <a:r>
              <a:rPr lang="ru-RU" b="1" dirty="0">
                <a:latin typeface="Tahoma" panose="020B0604030504040204" pitchFamily="34" charset="0"/>
                <a:ea typeface="Tahoma" panose="020B0604030504040204" pitchFamily="34" charset="0"/>
                <a:cs typeface="Tahoma" panose="020B0604030504040204" pitchFamily="34" charset="0"/>
              </a:rPr>
              <a:t>Значение реформы</a:t>
            </a:r>
            <a:endParaRPr lang="ru-RU" dirty="0">
              <a:latin typeface="Tahoma" panose="020B0604030504040204" pitchFamily="34" charset="0"/>
              <a:ea typeface="Tahoma" panose="020B0604030504040204" pitchFamily="34" charset="0"/>
              <a:cs typeface="Tahoma" panose="020B0604030504040204" pitchFamily="34" charset="0"/>
            </a:endParaRPr>
          </a:p>
          <a:p>
            <a:pPr marL="285750" indent="-285750">
              <a:buFont typeface="Arial" panose="020B0604020202020204" pitchFamily="34" charset="0"/>
              <a:buChar char="•"/>
            </a:pPr>
            <a:r>
              <a:rPr lang="ru-RU" dirty="0">
                <a:latin typeface="Tahoma" panose="020B0604030504040204" pitchFamily="34" charset="0"/>
                <a:ea typeface="Tahoma" panose="020B0604030504040204" pitchFamily="34" charset="0"/>
                <a:cs typeface="Tahoma" panose="020B0604030504040204" pitchFamily="34" charset="0"/>
              </a:rPr>
              <a:t>Развитие предпринимательства сельской буржуазии.</a:t>
            </a:r>
          </a:p>
          <a:p>
            <a:pPr marL="285750" indent="-285750">
              <a:buFont typeface="Arial" panose="020B0604020202020204" pitchFamily="34" charset="0"/>
              <a:buChar char="•"/>
            </a:pPr>
            <a:r>
              <a:rPr lang="ru-RU" dirty="0">
                <a:latin typeface="Tahoma" panose="020B0604030504040204" pitchFamily="34" charset="0"/>
                <a:ea typeface="Tahoma" panose="020B0604030504040204" pitchFamily="34" charset="0"/>
                <a:cs typeface="Tahoma" panose="020B0604030504040204" pitchFamily="34" charset="0"/>
              </a:rPr>
              <a:t>Реформа помогла частично снять социальную напряженность в деревне.</a:t>
            </a:r>
            <a:endParaRPr lang="ru-RU" b="1"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745907119"/>
      </p:ext>
    </p:extLst>
  </p:cSld>
  <p:clrMapOvr>
    <a:masterClrMapping/>
  </p:clrMapOvr>
  <p:transition spd="med">
    <p:pull/>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10596275" y="314761"/>
            <a:ext cx="524503" cy="461665"/>
          </a:xfrm>
          <a:prstGeom prst="rect">
            <a:avLst/>
          </a:prstGeom>
          <a:noFill/>
        </p:spPr>
        <p:txBody>
          <a:bodyPr wrap="none" rtlCol="0">
            <a:spAutoFit/>
          </a:bodyPr>
          <a:lstStyle/>
          <a:p>
            <a:r>
              <a:rPr lang="ru-RU" sz="2400" dirty="0"/>
              <a:t>29</a:t>
            </a:r>
          </a:p>
        </p:txBody>
      </p:sp>
      <p:sp>
        <p:nvSpPr>
          <p:cNvPr id="2" name="Прямоугольник 1"/>
          <p:cNvSpPr/>
          <p:nvPr/>
        </p:nvSpPr>
        <p:spPr>
          <a:xfrm>
            <a:off x="0" y="114503"/>
            <a:ext cx="10381129" cy="400110"/>
          </a:xfrm>
          <a:prstGeom prst="rect">
            <a:avLst/>
          </a:prstGeom>
        </p:spPr>
        <p:txBody>
          <a:bodyPr wrap="square">
            <a:spAutoFit/>
          </a:bodyPr>
          <a:lstStyle/>
          <a:p>
            <a:pPr lvl="0" algn="ctr"/>
            <a:r>
              <a:rPr lang="ru-RU" sz="2000" b="1" dirty="0">
                <a:latin typeface="Tahoma" panose="020B0604030504040204" pitchFamily="34" charset="0"/>
                <a:ea typeface="Tahoma" panose="020B0604030504040204" pitchFamily="34" charset="0"/>
                <a:cs typeface="Tahoma" panose="020B0604030504040204" pitchFamily="34" charset="0"/>
              </a:rPr>
              <a:t>Столыпинская аграрная реформа, ее значение и последствия</a:t>
            </a:r>
            <a:endParaRPr lang="en-US" sz="2000" b="1" dirty="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endParaRPr>
          </a:p>
        </p:txBody>
      </p:sp>
      <p:sp>
        <p:nvSpPr>
          <p:cNvPr id="11" name="Прямоугольник 10">
            <a:extLst>
              <a:ext uri="{FF2B5EF4-FFF2-40B4-BE49-F238E27FC236}">
                <a16:creationId xmlns:a16="http://schemas.microsoft.com/office/drawing/2014/main" id="{58F7FDCA-5250-4F48-9C21-B2B8646F3C0C}"/>
              </a:ext>
            </a:extLst>
          </p:cNvPr>
          <p:cNvSpPr/>
          <p:nvPr/>
        </p:nvSpPr>
        <p:spPr>
          <a:xfrm>
            <a:off x="536138" y="1043731"/>
            <a:ext cx="10799733" cy="5078313"/>
          </a:xfrm>
          <a:prstGeom prst="rect">
            <a:avLst/>
          </a:prstGeom>
        </p:spPr>
        <p:txBody>
          <a:bodyPr wrap="square">
            <a:spAutoFit/>
          </a:bodyPr>
          <a:lstStyle/>
          <a:p>
            <a:pPr marL="0" indent="0" algn="ctr">
              <a:buNone/>
            </a:pPr>
            <a:r>
              <a:rPr lang="ru-RU" b="1" dirty="0">
                <a:latin typeface="Tahoma" panose="020B0604030504040204" pitchFamily="34" charset="0"/>
                <a:ea typeface="Tahoma" panose="020B0604030504040204" pitchFamily="34" charset="0"/>
                <a:cs typeface="Tahoma" panose="020B0604030504040204" pitchFamily="34" charset="0"/>
              </a:rPr>
              <a:t>Итоги и значение аграрной реформы</a:t>
            </a:r>
            <a:br>
              <a:rPr lang="ru-RU" dirty="0">
                <a:latin typeface="Tahoma" panose="020B0604030504040204" pitchFamily="34" charset="0"/>
                <a:ea typeface="Tahoma" panose="020B0604030504040204" pitchFamily="34" charset="0"/>
                <a:cs typeface="Tahoma" panose="020B0604030504040204" pitchFamily="34" charset="0"/>
              </a:rPr>
            </a:br>
            <a:endParaRPr lang="ru-RU" dirty="0">
              <a:latin typeface="Tahoma" panose="020B0604030504040204" pitchFamily="34" charset="0"/>
              <a:ea typeface="Tahoma" panose="020B0604030504040204" pitchFamily="34" charset="0"/>
              <a:cs typeface="Tahoma" panose="020B0604030504040204" pitchFamily="34" charset="0"/>
            </a:endParaRPr>
          </a:p>
          <a:p>
            <a:pPr marL="285750" indent="-285750" algn="just">
              <a:buFont typeface="Arial" panose="020B0604020202020204" pitchFamily="34" charset="0"/>
              <a:buChar char="•"/>
            </a:pPr>
            <a:r>
              <a:rPr lang="ru-RU" dirty="0">
                <a:latin typeface="Tahoma" panose="020B0604030504040204" pitchFamily="34" charset="0"/>
                <a:ea typeface="Tahoma" panose="020B0604030504040204" pitchFamily="34" charset="0"/>
                <a:cs typeface="Tahoma" panose="020B0604030504040204" pitchFamily="34" charset="0"/>
              </a:rPr>
              <a:t>Сохранилось помещичье землевладение, не была разрушена сельская община, большинство крестьян обрабатывало землю примитивными орудиями.</a:t>
            </a:r>
          </a:p>
          <a:p>
            <a:pPr marL="285750" indent="-285750" algn="just">
              <a:buFont typeface="Arial" panose="020B0604020202020204" pitchFamily="34" charset="0"/>
              <a:buChar char="•"/>
            </a:pPr>
            <a:r>
              <a:rPr lang="ru-RU" dirty="0">
                <a:latin typeface="Tahoma" panose="020B0604030504040204" pitchFamily="34" charset="0"/>
                <a:ea typeface="Tahoma" panose="020B0604030504040204" pitchFamily="34" charset="0"/>
                <a:cs typeface="Tahoma" panose="020B0604030504040204" pitchFamily="34" charset="0"/>
              </a:rPr>
              <a:t>Около 500 тысяч переселенцев вернулись на прежнее место жительства из более, чем 3,5 млн. чел</a:t>
            </a:r>
          </a:p>
          <a:p>
            <a:pPr marL="285750" indent="-285750" algn="just">
              <a:buFont typeface="Arial" panose="020B0604020202020204" pitchFamily="34" charset="0"/>
              <a:buChar char="•"/>
            </a:pPr>
            <a:r>
              <a:rPr lang="ru-RU" dirty="0">
                <a:latin typeface="Tahoma" panose="020B0604030504040204" pitchFamily="34" charset="0"/>
                <a:ea typeface="Tahoma" panose="020B0604030504040204" pitchFamily="34" charset="0"/>
                <a:cs typeface="Tahoma" panose="020B0604030504040204" pitchFamily="34" charset="0"/>
              </a:rPr>
              <a:t>Реформа не решила основных противоречий в деревне.</a:t>
            </a:r>
            <a:br>
              <a:rPr lang="ru-RU" dirty="0">
                <a:latin typeface="Tahoma" panose="020B0604030504040204" pitchFamily="34" charset="0"/>
                <a:ea typeface="Tahoma" panose="020B0604030504040204" pitchFamily="34" charset="0"/>
                <a:cs typeface="Tahoma" panose="020B0604030504040204" pitchFamily="34" charset="0"/>
              </a:rPr>
            </a:br>
            <a:endParaRPr lang="ru-RU" dirty="0">
              <a:latin typeface="Tahoma" panose="020B0604030504040204" pitchFamily="34" charset="0"/>
              <a:ea typeface="Tahoma" panose="020B0604030504040204" pitchFamily="34" charset="0"/>
              <a:cs typeface="Tahoma" panose="020B0604030504040204" pitchFamily="34" charset="0"/>
            </a:endParaRPr>
          </a:p>
          <a:p>
            <a:pPr algn="just"/>
            <a:r>
              <a:rPr lang="ru-RU" dirty="0">
                <a:latin typeface="Tahoma" panose="020B0604030504040204" pitchFamily="34" charset="0"/>
                <a:ea typeface="Tahoma" panose="020B0604030504040204" pitchFamily="34" charset="0"/>
                <a:cs typeface="Tahoma" panose="020B0604030504040204" pitchFamily="34" charset="0"/>
              </a:rPr>
              <a:t>	Столыпинская реформа положила начало частной собственности на землю у огромной массы крестьян. Приток разорившихся крестьян в город увеличил рынок рабочей силы, возрос спрос на сельскохозяйственную продукцию. Это способствовало развитию промышленности и торговли.</a:t>
            </a:r>
            <a:br>
              <a:rPr lang="ru-RU" dirty="0">
                <a:latin typeface="Tahoma" panose="020B0604030504040204" pitchFamily="34" charset="0"/>
                <a:ea typeface="Tahoma" panose="020B0604030504040204" pitchFamily="34" charset="0"/>
                <a:cs typeface="Tahoma" panose="020B0604030504040204" pitchFamily="34" charset="0"/>
              </a:rPr>
            </a:br>
            <a:r>
              <a:rPr lang="ru-RU" dirty="0">
                <a:latin typeface="Tahoma" panose="020B0604030504040204" pitchFamily="34" charset="0"/>
                <a:ea typeface="Tahoma" panose="020B0604030504040204" pitchFamily="34" charset="0"/>
                <a:cs typeface="Tahoma" panose="020B0604030504040204" pitchFamily="34" charset="0"/>
              </a:rPr>
              <a:t>В целом реформа способствовала развитию капитализма в России. </a:t>
            </a:r>
          </a:p>
          <a:p>
            <a:pPr marL="285750" indent="-285750" algn="just">
              <a:buFont typeface="Arial" panose="020B0604020202020204" pitchFamily="34" charset="0"/>
              <a:buChar char="•"/>
            </a:pPr>
            <a:r>
              <a:rPr lang="ru-RU" dirty="0">
                <a:latin typeface="Tahoma" panose="020B0604030504040204" pitchFamily="34" charset="0"/>
                <a:ea typeface="Tahoma" panose="020B0604030504040204" pitchFamily="34" charset="0"/>
                <a:cs typeface="Tahoma" panose="020B0604030504040204" pitchFamily="34" charset="0"/>
              </a:rPr>
              <a:t>Рост сельскохозяйственного производства и улучшение культуры землепользования.</a:t>
            </a:r>
          </a:p>
          <a:p>
            <a:pPr marL="285750" indent="-285750" algn="just">
              <a:buFont typeface="Arial" panose="020B0604020202020204" pitchFamily="34" charset="0"/>
              <a:buChar char="•"/>
            </a:pPr>
            <a:r>
              <a:rPr lang="ru-RU" dirty="0">
                <a:latin typeface="Tahoma" panose="020B0604030504040204" pitchFamily="34" charset="0"/>
                <a:ea typeface="Tahoma" panose="020B0604030504040204" pitchFamily="34" charset="0"/>
                <a:cs typeface="Tahoma" panose="020B0604030504040204" pitchFamily="34" charset="0"/>
              </a:rPr>
              <a:t>Рост свободной рабочей силы за счет выхода крестьян-бедняков из общины.</a:t>
            </a:r>
          </a:p>
          <a:p>
            <a:pPr marL="285750" indent="-285750" algn="just">
              <a:buFont typeface="Arial" panose="020B0604020202020204" pitchFamily="34" charset="0"/>
              <a:buChar char="•"/>
            </a:pPr>
            <a:endParaRPr lang="ru-RU" dirty="0">
              <a:latin typeface="Tahoma" panose="020B0604030504040204" pitchFamily="34" charset="0"/>
              <a:ea typeface="Tahoma" panose="020B0604030504040204" pitchFamily="34" charset="0"/>
              <a:cs typeface="Tahoma" panose="020B0604030504040204" pitchFamily="34" charset="0"/>
            </a:endParaRPr>
          </a:p>
          <a:p>
            <a:pPr algn="ctr"/>
            <a:r>
              <a:rPr lang="ru-RU" b="1" dirty="0">
                <a:latin typeface="Tahoma" panose="020B0604030504040204" pitchFamily="34" charset="0"/>
                <a:ea typeface="Tahoma" panose="020B0604030504040204" pitchFamily="34" charset="0"/>
                <a:cs typeface="Tahoma" panose="020B0604030504040204" pitchFamily="34" charset="0"/>
              </a:rPr>
              <a:t>Значение реформы</a:t>
            </a:r>
            <a:endParaRPr lang="ru-RU" dirty="0">
              <a:latin typeface="Tahoma" panose="020B0604030504040204" pitchFamily="34" charset="0"/>
              <a:ea typeface="Tahoma" panose="020B0604030504040204" pitchFamily="34" charset="0"/>
              <a:cs typeface="Tahoma" panose="020B0604030504040204" pitchFamily="34" charset="0"/>
            </a:endParaRPr>
          </a:p>
          <a:p>
            <a:pPr marL="285750" indent="-285750">
              <a:buFont typeface="Arial" panose="020B0604020202020204" pitchFamily="34" charset="0"/>
              <a:buChar char="•"/>
            </a:pPr>
            <a:r>
              <a:rPr lang="ru-RU" dirty="0">
                <a:latin typeface="Tahoma" panose="020B0604030504040204" pitchFamily="34" charset="0"/>
                <a:ea typeface="Tahoma" panose="020B0604030504040204" pitchFamily="34" charset="0"/>
                <a:cs typeface="Tahoma" panose="020B0604030504040204" pitchFamily="34" charset="0"/>
              </a:rPr>
              <a:t>Развитие предпринимательства сельской буржуазии.</a:t>
            </a:r>
          </a:p>
          <a:p>
            <a:pPr marL="285750" indent="-285750">
              <a:buFont typeface="Arial" panose="020B0604020202020204" pitchFamily="34" charset="0"/>
              <a:buChar char="•"/>
            </a:pPr>
            <a:r>
              <a:rPr lang="ru-RU" dirty="0">
                <a:latin typeface="Tahoma" panose="020B0604030504040204" pitchFamily="34" charset="0"/>
                <a:ea typeface="Tahoma" panose="020B0604030504040204" pitchFamily="34" charset="0"/>
                <a:cs typeface="Tahoma" panose="020B0604030504040204" pitchFamily="34" charset="0"/>
              </a:rPr>
              <a:t>Реформа помогла частично снять социальную напряженность в деревне.</a:t>
            </a:r>
            <a:endParaRPr lang="ru-RU" b="1"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150068311"/>
      </p:ext>
    </p:extLst>
  </p:cSld>
  <p:clrMapOvr>
    <a:masterClrMapping/>
  </p:clrMapOvr>
  <p:transition spd="med">
    <p:pull/>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10473723" y="316487"/>
            <a:ext cx="524503" cy="461665"/>
          </a:xfrm>
          <a:prstGeom prst="rect">
            <a:avLst/>
          </a:prstGeom>
          <a:noFill/>
        </p:spPr>
        <p:txBody>
          <a:bodyPr wrap="none" rtlCol="0">
            <a:spAutoFit/>
          </a:bodyPr>
          <a:lstStyle/>
          <a:p>
            <a:r>
              <a:rPr lang="ru-RU" sz="2400" dirty="0"/>
              <a:t>30</a:t>
            </a:r>
          </a:p>
        </p:txBody>
      </p:sp>
      <p:sp>
        <p:nvSpPr>
          <p:cNvPr id="2" name="Прямоугольник 1"/>
          <p:cNvSpPr/>
          <p:nvPr/>
        </p:nvSpPr>
        <p:spPr>
          <a:xfrm>
            <a:off x="1525608" y="131821"/>
            <a:ext cx="9210366" cy="646331"/>
          </a:xfrm>
          <a:prstGeom prst="rect">
            <a:avLst/>
          </a:prstGeom>
        </p:spPr>
        <p:txBody>
          <a:bodyPr wrap="square">
            <a:spAutoFit/>
          </a:bodyPr>
          <a:lstStyle/>
          <a:p>
            <a:pPr lvl="0" algn="ctr"/>
            <a:r>
              <a:rPr lang="ru-RU" sz="3600" b="1" dirty="0">
                <a:latin typeface="Tahoma" panose="020B0604030504040204" pitchFamily="34" charset="0"/>
                <a:ea typeface="Tahoma" panose="020B0604030504040204" pitchFamily="34" charset="0"/>
                <a:cs typeface="Tahoma" panose="020B0604030504040204" pitchFamily="34" charset="0"/>
              </a:rPr>
              <a:t>Заключение</a:t>
            </a:r>
            <a:endParaRPr lang="en-US" sz="3600" b="1" dirty="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endParaRPr>
          </a:p>
        </p:txBody>
      </p:sp>
      <p:sp>
        <p:nvSpPr>
          <p:cNvPr id="3" name="Прямоугольник 2"/>
          <p:cNvSpPr/>
          <p:nvPr/>
        </p:nvSpPr>
        <p:spPr>
          <a:xfrm>
            <a:off x="635770" y="1122475"/>
            <a:ext cx="10990041" cy="4873129"/>
          </a:xfrm>
          <a:prstGeom prst="rect">
            <a:avLst/>
          </a:prstGeom>
        </p:spPr>
        <p:txBody>
          <a:bodyPr wrap="square">
            <a:spAutoFit/>
          </a:bodyPr>
          <a:lstStyle/>
          <a:p>
            <a:pPr>
              <a:spcAft>
                <a:spcPts val="750"/>
              </a:spcAft>
            </a:pPr>
            <a:r>
              <a:rPr lang="ru-RU" sz="1900" dirty="0">
                <a:latin typeface="Tahoma" panose="020B0604030504040204" pitchFamily="34" charset="0"/>
                <a:ea typeface="Tahoma" panose="020B0604030504040204" pitchFamily="34" charset="0"/>
                <a:cs typeface="Tahoma" panose="020B0604030504040204" pitchFamily="34" charset="0"/>
              </a:rPr>
              <a:t>	На рубеже XIX-XX вв. международная обстановка значительно изменилась. Это было вызвано борьбой великих держав за передел мира, усилением тенденции к прямой аннексии различных территорий и превращению их в колонии. Германская империя, созданная в 1870 г. и пропустившая этап первоначального раздела мира между капиталистическими государствами, стремилась наверстать упущенное. В связи с этим резко обострились ее противоречия с Великобританией и Францией. Кроме того, на мировой арене начали более активно действовать США и Япония, желавшие расширить сферы своего экономического и политического влияния.</a:t>
            </a:r>
          </a:p>
          <a:p>
            <a:pPr>
              <a:spcAft>
                <a:spcPts val="750"/>
              </a:spcAft>
            </a:pPr>
            <a:r>
              <a:rPr lang="ru-RU" sz="1900" dirty="0">
                <a:latin typeface="Tahoma" panose="020B0604030504040204" pitchFamily="34" charset="0"/>
                <a:ea typeface="Tahoma" panose="020B0604030504040204" pitchFamily="34" charset="0"/>
                <a:cs typeface="Tahoma" panose="020B0604030504040204" pitchFamily="34" charset="0"/>
              </a:rPr>
              <a:t>	Российская империя превратилась к концу XIX в. в мощную евроазиатскую державу, обладавшую весомым международным авторитетом. Ее внешняя политика определялась географическим положением, геополитическими, стратегическими и экономическими интересами. Однако в выборе союзников и определении приоритетных направлений внешней политики было много противоречивого. Николай II и его окружение проявляли также непоследовательность в методах осуществления внешнеполитических задач. Данная работа является анализом исследовательских работ, мы представили точки зрения различных авторов и дали оценку внешней политики конца 19 века - начале 20 века.</a:t>
            </a:r>
            <a:endParaRPr lang="ru-RU" sz="1900" dirty="0">
              <a:effectLst/>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759831719"/>
      </p:ext>
    </p:extLst>
  </p:cSld>
  <p:clrMapOvr>
    <a:masterClrMapping/>
  </p:clrMapOvr>
  <p:transition spd="med">
    <p:pull/>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10473723" y="316487"/>
            <a:ext cx="524503" cy="461665"/>
          </a:xfrm>
          <a:prstGeom prst="rect">
            <a:avLst/>
          </a:prstGeom>
          <a:noFill/>
        </p:spPr>
        <p:txBody>
          <a:bodyPr wrap="none" rtlCol="0">
            <a:spAutoFit/>
          </a:bodyPr>
          <a:lstStyle/>
          <a:p>
            <a:r>
              <a:rPr lang="ru-RU" sz="2400" dirty="0"/>
              <a:t>31</a:t>
            </a:r>
          </a:p>
        </p:txBody>
      </p:sp>
      <p:sp>
        <p:nvSpPr>
          <p:cNvPr id="2" name="Прямоугольник 1"/>
          <p:cNvSpPr/>
          <p:nvPr/>
        </p:nvSpPr>
        <p:spPr>
          <a:xfrm>
            <a:off x="1525608" y="-6679"/>
            <a:ext cx="9210366" cy="615553"/>
          </a:xfrm>
          <a:prstGeom prst="rect">
            <a:avLst/>
          </a:prstGeom>
        </p:spPr>
        <p:txBody>
          <a:bodyPr wrap="square">
            <a:spAutoFit/>
          </a:bodyPr>
          <a:lstStyle/>
          <a:p>
            <a:pPr lvl="0" algn="ctr"/>
            <a:r>
              <a:rPr lang="ru-RU" sz="3400" b="1" dirty="0">
                <a:latin typeface="Tahoma" panose="020B0604030504040204" pitchFamily="34" charset="0"/>
                <a:ea typeface="Tahoma" panose="020B0604030504040204" pitchFamily="34" charset="0"/>
                <a:cs typeface="Tahoma" panose="020B0604030504040204" pitchFamily="34" charset="0"/>
              </a:rPr>
              <a:t>Список использованных источников</a:t>
            </a:r>
            <a:endParaRPr lang="en-US" sz="3400" b="1" dirty="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endParaRPr>
          </a:p>
        </p:txBody>
      </p:sp>
      <p:sp>
        <p:nvSpPr>
          <p:cNvPr id="6" name="Прямоугольник 5"/>
          <p:cNvSpPr/>
          <p:nvPr/>
        </p:nvSpPr>
        <p:spPr>
          <a:xfrm>
            <a:off x="304954" y="932040"/>
            <a:ext cx="11651674" cy="5569538"/>
          </a:xfrm>
          <a:prstGeom prst="rect">
            <a:avLst/>
          </a:prstGeom>
        </p:spPr>
        <p:txBody>
          <a:bodyPr wrap="square">
            <a:spAutoFit/>
          </a:bodyPr>
          <a:lstStyle/>
          <a:p>
            <a:pPr marL="457200" indent="-457200">
              <a:lnSpc>
                <a:spcPct val="150000"/>
              </a:lnSpc>
              <a:buAutoNum type="arabicPeriod"/>
            </a:pPr>
            <a:r>
              <a:rPr lang="ru-RU" sz="2000" dirty="0">
                <a:latin typeface="Tahoma" panose="020B0604030504040204" pitchFamily="34" charset="0"/>
                <a:ea typeface="Tahoma" panose="020B0604030504040204" pitchFamily="34" charset="0"/>
                <a:cs typeface="Tahoma" panose="020B0604030504040204" pitchFamily="34" charset="0"/>
              </a:rPr>
              <a:t>Епифанова Е.В., История государства и права зарубежных стран</a:t>
            </a:r>
          </a:p>
          <a:p>
            <a:pPr>
              <a:lnSpc>
                <a:spcPct val="150000"/>
              </a:lnSpc>
            </a:pPr>
            <a:r>
              <a:rPr lang="ru-RU" sz="2000" dirty="0">
                <a:latin typeface="Tahoma" panose="020B0604030504040204" pitchFamily="34" charset="0"/>
                <a:ea typeface="Tahoma" panose="020B0604030504040204" pitchFamily="34" charset="0"/>
                <a:cs typeface="Tahoma" panose="020B0604030504040204" pitchFamily="34" charset="0"/>
              </a:rPr>
              <a:t>	</a:t>
            </a:r>
            <a:r>
              <a:rPr lang="en-US" sz="2000" dirty="0">
                <a:latin typeface="Tahoma" panose="020B0604030504040204" pitchFamily="34" charset="0"/>
                <a:ea typeface="Tahoma" panose="020B0604030504040204" pitchFamily="34" charset="0"/>
                <a:cs typeface="Tahoma" panose="020B0604030504040204" pitchFamily="34" charset="0"/>
              </a:rPr>
              <a:t>URL: https://biblioclub.ru/index.php?page=book_view_red&amp;book_id=611173</a:t>
            </a:r>
            <a:r>
              <a:rPr lang="ru-RU" sz="2000" dirty="0">
                <a:latin typeface="Tahoma" panose="020B0604030504040204" pitchFamily="34" charset="0"/>
                <a:ea typeface="Tahoma" panose="020B0604030504040204" pitchFamily="34" charset="0"/>
                <a:cs typeface="Tahoma" panose="020B0604030504040204" pitchFamily="34" charset="0"/>
              </a:rPr>
              <a:t>	</a:t>
            </a:r>
          </a:p>
          <a:p>
            <a:pPr>
              <a:lnSpc>
                <a:spcPct val="150000"/>
              </a:lnSpc>
            </a:pPr>
            <a:r>
              <a:rPr lang="ru-RU" sz="2000" dirty="0">
                <a:latin typeface="Tahoma" panose="020B0604030504040204" pitchFamily="34" charset="0"/>
                <a:ea typeface="Tahoma" panose="020B0604030504040204" pitchFamily="34" charset="0"/>
                <a:cs typeface="Tahoma" panose="020B0604030504040204" pitchFamily="34" charset="0"/>
              </a:rPr>
              <a:t>	(Дата обращения</a:t>
            </a:r>
            <a:r>
              <a:rPr lang="en-US" sz="2000" dirty="0">
                <a:latin typeface="Tahoma" panose="020B0604030504040204" pitchFamily="34" charset="0"/>
                <a:ea typeface="Tahoma" panose="020B0604030504040204" pitchFamily="34" charset="0"/>
                <a:cs typeface="Tahoma" panose="020B0604030504040204" pitchFamily="34" charset="0"/>
              </a:rPr>
              <a:t>: </a:t>
            </a:r>
            <a:r>
              <a:rPr lang="ru-RU" sz="2000" dirty="0">
                <a:latin typeface="Tahoma" panose="020B0604030504040204" pitchFamily="34" charset="0"/>
                <a:ea typeface="Tahoma" panose="020B0604030504040204" pitchFamily="34" charset="0"/>
                <a:cs typeface="Tahoma" panose="020B0604030504040204" pitchFamily="34" charset="0"/>
              </a:rPr>
              <a:t>19.11.2022 г.)</a:t>
            </a:r>
          </a:p>
          <a:p>
            <a:pPr>
              <a:lnSpc>
                <a:spcPct val="150000"/>
              </a:lnSpc>
            </a:pPr>
            <a:r>
              <a:rPr lang="ru-RU" sz="2000" dirty="0">
                <a:latin typeface="Tahoma" panose="020B0604030504040204" pitchFamily="34" charset="0"/>
                <a:ea typeface="Tahoma" panose="020B0604030504040204" pitchFamily="34" charset="0"/>
                <a:cs typeface="Tahoma" panose="020B0604030504040204" pitchFamily="34" charset="0"/>
              </a:rPr>
              <a:t>2.</a:t>
            </a:r>
            <a:r>
              <a:rPr lang="en-US" sz="2000" dirty="0">
                <a:latin typeface="Tahoma" panose="020B0604030504040204" pitchFamily="34" charset="0"/>
                <a:ea typeface="Tahoma" panose="020B0604030504040204" pitchFamily="34" charset="0"/>
                <a:cs typeface="Tahoma" panose="020B0604030504040204" pitchFamily="34" charset="0"/>
              </a:rPr>
              <a:t>	</a:t>
            </a:r>
            <a:r>
              <a:rPr lang="ru-RU" sz="2000" dirty="0">
                <a:latin typeface="Tahoma" panose="020B0604030504040204" pitchFamily="34" charset="0"/>
                <a:ea typeface="Tahoma" panose="020B0604030504040204" pitchFamily="34" charset="0"/>
                <a:cs typeface="Tahoma" panose="020B0604030504040204" pitchFamily="34" charset="0"/>
              </a:rPr>
              <a:t>Кузнецов И. Н., История</a:t>
            </a:r>
            <a:endParaRPr lang="en-US" sz="2000" dirty="0">
              <a:latin typeface="Tahoma" panose="020B0604030504040204" pitchFamily="34" charset="0"/>
              <a:ea typeface="Tahoma" panose="020B0604030504040204" pitchFamily="34" charset="0"/>
              <a:cs typeface="Tahoma" panose="020B0604030504040204" pitchFamily="34" charset="0"/>
            </a:endParaRPr>
          </a:p>
          <a:p>
            <a:pPr lvl="1">
              <a:lnSpc>
                <a:spcPct val="150000"/>
              </a:lnSpc>
            </a:pPr>
            <a:r>
              <a:rPr lang="en-US" sz="2000" dirty="0">
                <a:latin typeface="Tahoma" panose="020B0604030504040204" pitchFamily="34" charset="0"/>
                <a:ea typeface="Tahoma" panose="020B0604030504040204" pitchFamily="34" charset="0"/>
                <a:cs typeface="Tahoma" panose="020B0604030504040204" pitchFamily="34" charset="0"/>
              </a:rPr>
              <a:t>URL: https://biblioclub.ru/index.php?page=book_view_red&amp;book_id=684222 </a:t>
            </a:r>
          </a:p>
          <a:p>
            <a:pPr lvl="1">
              <a:lnSpc>
                <a:spcPct val="150000"/>
              </a:lnSpc>
            </a:pPr>
            <a:r>
              <a:rPr lang="ru-RU" sz="2000" dirty="0">
                <a:latin typeface="Tahoma" panose="020B0604030504040204" pitchFamily="34" charset="0"/>
                <a:ea typeface="Tahoma" panose="020B0604030504040204" pitchFamily="34" charset="0"/>
                <a:cs typeface="Tahoma" panose="020B0604030504040204" pitchFamily="34" charset="0"/>
              </a:rPr>
              <a:t>(Дата обращения</a:t>
            </a:r>
            <a:r>
              <a:rPr lang="en-US" sz="2000" dirty="0">
                <a:latin typeface="Tahoma" panose="020B0604030504040204" pitchFamily="34" charset="0"/>
                <a:ea typeface="Tahoma" panose="020B0604030504040204" pitchFamily="34" charset="0"/>
                <a:cs typeface="Tahoma" panose="020B0604030504040204" pitchFamily="34" charset="0"/>
              </a:rPr>
              <a:t>: </a:t>
            </a:r>
            <a:r>
              <a:rPr lang="ru-RU" sz="2000" dirty="0">
                <a:latin typeface="Tahoma" panose="020B0604030504040204" pitchFamily="34" charset="0"/>
                <a:ea typeface="Tahoma" panose="020B0604030504040204" pitchFamily="34" charset="0"/>
                <a:cs typeface="Tahoma" panose="020B0604030504040204" pitchFamily="34" charset="0"/>
              </a:rPr>
              <a:t>19.11.2022 г.)</a:t>
            </a:r>
            <a:endParaRPr lang="en-US" sz="2000" dirty="0">
              <a:latin typeface="Tahoma" panose="020B0604030504040204" pitchFamily="34" charset="0"/>
              <a:ea typeface="Tahoma" panose="020B0604030504040204" pitchFamily="34" charset="0"/>
              <a:cs typeface="Tahoma" panose="020B0604030504040204" pitchFamily="34" charset="0"/>
            </a:endParaRPr>
          </a:p>
          <a:p>
            <a:pPr marL="457200" indent="-457200">
              <a:lnSpc>
                <a:spcPct val="150000"/>
              </a:lnSpc>
              <a:buAutoNum type="arabicPeriod" startAt="3"/>
            </a:pPr>
            <a:r>
              <a:rPr lang="ru-RU" sz="2000" dirty="0">
                <a:latin typeface="Tahoma" panose="020B0604030504040204" pitchFamily="34" charset="0"/>
                <a:ea typeface="Tahoma" panose="020B0604030504040204" pitchFamily="34" charset="0"/>
                <a:cs typeface="Tahoma" panose="020B0604030504040204" pitchFamily="34" charset="0"/>
              </a:rPr>
              <a:t>Моисеев В.В., История России. С древнейших времен до наших дней</a:t>
            </a:r>
          </a:p>
          <a:p>
            <a:pPr lvl="1">
              <a:lnSpc>
                <a:spcPct val="150000"/>
              </a:lnSpc>
            </a:pPr>
            <a:r>
              <a:rPr lang="en-US" sz="2000" dirty="0">
                <a:latin typeface="Tahoma" panose="020B0604030504040204" pitchFamily="34" charset="0"/>
                <a:ea typeface="Tahoma" panose="020B0604030504040204" pitchFamily="34" charset="0"/>
                <a:cs typeface="Tahoma" panose="020B0604030504040204" pitchFamily="34" charset="0"/>
              </a:rPr>
              <a:t>URL: https://biblioclub.ru/index.php?page=book_view_red&amp;book_id=564646 </a:t>
            </a:r>
            <a:endParaRPr lang="ru-RU" sz="2000" dirty="0">
              <a:latin typeface="Tahoma" panose="020B0604030504040204" pitchFamily="34" charset="0"/>
              <a:ea typeface="Tahoma" panose="020B0604030504040204" pitchFamily="34" charset="0"/>
              <a:cs typeface="Tahoma" panose="020B0604030504040204" pitchFamily="34" charset="0"/>
            </a:endParaRPr>
          </a:p>
          <a:p>
            <a:pPr lvl="1">
              <a:lnSpc>
                <a:spcPct val="150000"/>
              </a:lnSpc>
            </a:pPr>
            <a:r>
              <a:rPr lang="ru-RU" sz="2000" dirty="0">
                <a:latin typeface="Tahoma" panose="020B0604030504040204" pitchFamily="34" charset="0"/>
                <a:ea typeface="Tahoma" panose="020B0604030504040204" pitchFamily="34" charset="0"/>
                <a:cs typeface="Tahoma" panose="020B0604030504040204" pitchFamily="34" charset="0"/>
              </a:rPr>
              <a:t>(Дата обращения</a:t>
            </a:r>
            <a:r>
              <a:rPr lang="en-US" sz="2000" dirty="0">
                <a:latin typeface="Tahoma" panose="020B0604030504040204" pitchFamily="34" charset="0"/>
                <a:ea typeface="Tahoma" panose="020B0604030504040204" pitchFamily="34" charset="0"/>
                <a:cs typeface="Tahoma" panose="020B0604030504040204" pitchFamily="34" charset="0"/>
              </a:rPr>
              <a:t>: </a:t>
            </a:r>
            <a:r>
              <a:rPr lang="ru-RU" sz="2000" dirty="0">
                <a:latin typeface="Tahoma" panose="020B0604030504040204" pitchFamily="34" charset="0"/>
                <a:ea typeface="Tahoma" panose="020B0604030504040204" pitchFamily="34" charset="0"/>
                <a:cs typeface="Tahoma" panose="020B0604030504040204" pitchFamily="34" charset="0"/>
              </a:rPr>
              <a:t>19.11.2022 г.)</a:t>
            </a:r>
          </a:p>
          <a:p>
            <a:pPr marL="457200" indent="-457200">
              <a:lnSpc>
                <a:spcPct val="150000"/>
              </a:lnSpc>
              <a:buAutoNum type="arabicPeriod" startAt="4"/>
            </a:pPr>
            <a:r>
              <a:rPr lang="ru-RU" sz="2000" dirty="0" err="1">
                <a:latin typeface="Tahoma" panose="020B0604030504040204" pitchFamily="34" charset="0"/>
                <a:ea typeface="Tahoma" panose="020B0604030504040204" pitchFamily="34" charset="0"/>
                <a:cs typeface="Tahoma" panose="020B0604030504040204" pitchFamily="34" charset="0"/>
              </a:rPr>
              <a:t>Сувалова</a:t>
            </a:r>
            <a:r>
              <a:rPr lang="ru-RU" sz="2000" dirty="0">
                <a:latin typeface="Tahoma" panose="020B0604030504040204" pitchFamily="34" charset="0"/>
                <a:ea typeface="Tahoma" panose="020B0604030504040204" pitchFamily="34" charset="0"/>
                <a:cs typeface="Tahoma" panose="020B0604030504040204" pitchFamily="34" charset="0"/>
              </a:rPr>
              <a:t> Е. Н., </a:t>
            </a:r>
            <a:r>
              <a:rPr lang="ru-RU" sz="2000" dirty="0" err="1">
                <a:latin typeface="Tahoma" panose="020B0604030504040204" pitchFamily="34" charset="0"/>
                <a:ea typeface="Tahoma" panose="020B0604030504040204" pitchFamily="34" charset="0"/>
                <a:cs typeface="Tahoma" panose="020B0604030504040204" pitchFamily="34" charset="0"/>
              </a:rPr>
              <a:t>Помалейко</a:t>
            </a:r>
            <a:r>
              <a:rPr lang="ru-RU" sz="2000" dirty="0">
                <a:latin typeface="Tahoma" panose="020B0604030504040204" pitchFamily="34" charset="0"/>
                <a:ea typeface="Tahoma" panose="020B0604030504040204" pitchFamily="34" charset="0"/>
                <a:cs typeface="Tahoma" panose="020B0604030504040204" pitchFamily="34" charset="0"/>
              </a:rPr>
              <a:t> О. Л., История общественных движений и политических партий</a:t>
            </a:r>
          </a:p>
          <a:p>
            <a:pPr>
              <a:lnSpc>
                <a:spcPct val="150000"/>
              </a:lnSpc>
            </a:pPr>
            <a:r>
              <a:rPr lang="ru-RU" sz="2000" dirty="0">
                <a:latin typeface="Tahoma" panose="020B0604030504040204" pitchFamily="34" charset="0"/>
                <a:ea typeface="Tahoma" panose="020B0604030504040204" pitchFamily="34" charset="0"/>
                <a:cs typeface="Tahoma" panose="020B0604030504040204" pitchFamily="34" charset="0"/>
              </a:rPr>
              <a:t>	</a:t>
            </a:r>
            <a:r>
              <a:rPr lang="en-US" sz="2000" dirty="0">
                <a:latin typeface="Tahoma" panose="020B0604030504040204" pitchFamily="34" charset="0"/>
                <a:ea typeface="Tahoma" panose="020B0604030504040204" pitchFamily="34" charset="0"/>
                <a:cs typeface="Tahoma" panose="020B0604030504040204" pitchFamily="34" charset="0"/>
              </a:rPr>
              <a:t>URL: </a:t>
            </a:r>
            <a:r>
              <a:rPr lang="ru-RU" sz="2000" dirty="0">
                <a:latin typeface="Tahoma" panose="020B0604030504040204" pitchFamily="34" charset="0"/>
                <a:ea typeface="Tahoma" panose="020B0604030504040204" pitchFamily="34" charset="0"/>
                <a:cs typeface="Tahoma" panose="020B0604030504040204" pitchFamily="34" charset="0"/>
              </a:rPr>
              <a:t>https://biblioclub.ru/index.php?page=book_view_red&amp;book_id=256580</a:t>
            </a:r>
          </a:p>
          <a:p>
            <a:pPr lvl="1">
              <a:lnSpc>
                <a:spcPct val="150000"/>
              </a:lnSpc>
            </a:pPr>
            <a:r>
              <a:rPr lang="ru-RU" sz="2000" dirty="0">
                <a:latin typeface="Tahoma" panose="020B0604030504040204" pitchFamily="34" charset="0"/>
                <a:ea typeface="Tahoma" panose="020B0604030504040204" pitchFamily="34" charset="0"/>
                <a:cs typeface="Tahoma" panose="020B0604030504040204" pitchFamily="34" charset="0"/>
              </a:rPr>
              <a:t>(Дата обращения</a:t>
            </a:r>
            <a:r>
              <a:rPr lang="en-US" sz="2000" dirty="0">
                <a:latin typeface="Tahoma" panose="020B0604030504040204" pitchFamily="34" charset="0"/>
                <a:ea typeface="Tahoma" panose="020B0604030504040204" pitchFamily="34" charset="0"/>
                <a:cs typeface="Tahoma" panose="020B0604030504040204" pitchFamily="34" charset="0"/>
              </a:rPr>
              <a:t>: </a:t>
            </a:r>
            <a:r>
              <a:rPr lang="ru-RU" sz="2000" dirty="0">
                <a:latin typeface="Tahoma" panose="020B0604030504040204" pitchFamily="34" charset="0"/>
                <a:ea typeface="Tahoma" panose="020B0604030504040204" pitchFamily="34" charset="0"/>
                <a:cs typeface="Tahoma" panose="020B0604030504040204" pitchFamily="34" charset="0"/>
              </a:rPr>
              <a:t>19.11.2022 г.)</a:t>
            </a:r>
          </a:p>
        </p:txBody>
      </p:sp>
    </p:spTree>
    <p:extLst>
      <p:ext uri="{BB962C8B-B14F-4D97-AF65-F5344CB8AC3E}">
        <p14:creationId xmlns:p14="http://schemas.microsoft.com/office/powerpoint/2010/main" val="523776546"/>
      </p:ext>
    </p:extLst>
  </p:cSld>
  <p:clrMapOvr>
    <a:masterClrMapping/>
  </p:clrMapOvr>
  <p:transition spd="med">
    <p:pull/>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5"/>
          <p:cNvSpPr txBox="1">
            <a:spLocks noChangeArrowheads="1"/>
          </p:cNvSpPr>
          <p:nvPr/>
        </p:nvSpPr>
        <p:spPr bwMode="auto">
          <a:xfrm>
            <a:off x="1385454" y="3048000"/>
            <a:ext cx="9559637"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hlink"/>
              </a:buClr>
              <a:buSzPct val="80000"/>
              <a:buFont typeface="Wingdings" panose="05000000000000000000" pitchFamily="2" charset="2"/>
              <a:buChar char="n"/>
              <a:defRPr sz="3200">
                <a:solidFill>
                  <a:schemeClr val="tx1"/>
                </a:solidFill>
                <a:latin typeface="Tahoma" panose="020B0604030504040204" pitchFamily="34" charset="0"/>
                <a:cs typeface="Arial" panose="020B0604020202020204" pitchFamily="34" charset="0"/>
              </a:defRPr>
            </a:lvl1pPr>
            <a:lvl2pPr marL="742950" indent="-285750">
              <a:spcBef>
                <a:spcPct val="20000"/>
              </a:spcBef>
              <a:buClr>
                <a:schemeClr val="tx1"/>
              </a:buClr>
              <a:buChar char="–"/>
              <a:defRPr sz="2800">
                <a:solidFill>
                  <a:schemeClr val="tx1"/>
                </a:solidFill>
                <a:latin typeface="Tahoma" panose="020B0604030504040204" pitchFamily="34" charset="0"/>
                <a:cs typeface="Arial" panose="020B0604020202020204" pitchFamily="34" charset="0"/>
              </a:defRPr>
            </a:lvl2pPr>
            <a:lvl3pPr marL="1143000" indent="-228600">
              <a:spcBef>
                <a:spcPct val="20000"/>
              </a:spcBef>
              <a:buClr>
                <a:schemeClr val="hlink"/>
              </a:buClr>
              <a:buFont typeface="Wingdings" panose="05000000000000000000" pitchFamily="2" charset="2"/>
              <a:buChar char="§"/>
              <a:defRPr sz="2400">
                <a:solidFill>
                  <a:schemeClr val="tx1"/>
                </a:solidFill>
                <a:latin typeface="Tahoma" panose="020B0604030504040204" pitchFamily="34" charset="0"/>
                <a:cs typeface="Arial" panose="020B0604020202020204" pitchFamily="34" charset="0"/>
              </a:defRPr>
            </a:lvl3pPr>
            <a:lvl4pPr marL="1600200" indent="-228600">
              <a:spcBef>
                <a:spcPct val="20000"/>
              </a:spcBef>
              <a:buChar char="–"/>
              <a:defRPr sz="2000">
                <a:solidFill>
                  <a:schemeClr val="tx1"/>
                </a:solidFill>
                <a:latin typeface="Tahoma" panose="020B0604030504040204" pitchFamily="34" charset="0"/>
                <a:cs typeface="Arial" panose="020B0604020202020204" pitchFamily="34" charset="0"/>
              </a:defRPr>
            </a:lvl4pPr>
            <a:lvl5pPr marL="2057400" indent="-228600">
              <a:spcBef>
                <a:spcPct val="20000"/>
              </a:spcBef>
              <a:buClr>
                <a:schemeClr val="hlink"/>
              </a:buClr>
              <a:buFont typeface="Wingdings" panose="05000000000000000000" pitchFamily="2" charset="2"/>
              <a:buChar char="§"/>
              <a:defRPr sz="2000">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Char char="§"/>
              <a:defRPr sz="2000">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Char char="§"/>
              <a:defRPr sz="2000">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Char char="§"/>
              <a:defRPr sz="2000">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Char char="§"/>
              <a:defRPr sz="2000">
                <a:solidFill>
                  <a:schemeClr val="tx1"/>
                </a:solidFill>
                <a:latin typeface="Tahoma" panose="020B0604030504040204" pitchFamily="34" charset="0"/>
                <a:cs typeface="Arial" panose="020B0604020202020204" pitchFamily="34" charset="0"/>
              </a:defRPr>
            </a:lvl9pPr>
          </a:lstStyle>
          <a:p>
            <a:pPr algn="ctr" eaLnBrk="1" hangingPunct="1">
              <a:spcBef>
                <a:spcPct val="0"/>
              </a:spcBef>
              <a:buClrTx/>
              <a:buSzTx/>
              <a:buFontTx/>
              <a:buNone/>
            </a:pPr>
            <a:r>
              <a:rPr lang="ru-RU" altLang="ru-RU" sz="4400" b="1" dirty="0">
                <a:latin typeface="Times New Roman" panose="02020603050405020304" pitchFamily="18" charset="0"/>
              </a:rPr>
              <a:t>БЛАГОДАРИМ  ЗА  ВНИМАНИЕ!</a:t>
            </a:r>
          </a:p>
        </p:txBody>
      </p:sp>
    </p:spTree>
    <p:extLst>
      <p:ext uri="{BB962C8B-B14F-4D97-AF65-F5344CB8AC3E}">
        <p14:creationId xmlns:p14="http://schemas.microsoft.com/office/powerpoint/2010/main" val="671090841"/>
      </p:ext>
    </p:extLst>
  </p:cSld>
  <p:clrMapOvr>
    <a:masterClrMapping/>
  </p:clrMapOvr>
  <p:transition spd="med">
    <p:pull/>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10596275" y="314761"/>
            <a:ext cx="354584" cy="461665"/>
          </a:xfrm>
          <a:prstGeom prst="rect">
            <a:avLst/>
          </a:prstGeom>
          <a:noFill/>
        </p:spPr>
        <p:txBody>
          <a:bodyPr wrap="none" rtlCol="0">
            <a:spAutoFit/>
          </a:bodyPr>
          <a:lstStyle/>
          <a:p>
            <a:r>
              <a:rPr lang="en-US" sz="2400" dirty="0"/>
              <a:t>2</a:t>
            </a:r>
            <a:endParaRPr lang="ru-RU" sz="2400" dirty="0"/>
          </a:p>
        </p:txBody>
      </p:sp>
      <p:sp>
        <p:nvSpPr>
          <p:cNvPr id="8" name="Заголовок 1"/>
          <p:cNvSpPr txBox="1">
            <a:spLocks/>
          </p:cNvSpPr>
          <p:nvPr/>
        </p:nvSpPr>
        <p:spPr>
          <a:xfrm>
            <a:off x="4666456" y="314761"/>
            <a:ext cx="2908300" cy="442913"/>
          </a:xfrm>
          <a:prstGeom prst="rect">
            <a:avLst/>
          </a:prstGeom>
        </p:spPr>
        <p:txBody>
          <a:bodyPr vert="horz" lIns="91440" tIns="45720" rIns="91440" bIns="45720" rtlCol="0" anchor="b">
            <a:noAutofit/>
          </a:bodyPr>
          <a:lstStyle>
            <a:lvl1pPr algn="l" defTabSz="457200" rtl="0" eaLnBrk="1" latinLnBrk="0" hangingPunct="1">
              <a:spcBef>
                <a:spcPct val="0"/>
              </a:spcBef>
              <a:buNone/>
              <a:defRPr sz="7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defRPr/>
            </a:pPr>
            <a:r>
              <a:rPr lang="ru-RU" sz="3600" b="1" dirty="0">
                <a:solidFill>
                  <a:schemeClr val="tx1"/>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Введение</a:t>
            </a:r>
          </a:p>
        </p:txBody>
      </p:sp>
      <p:sp>
        <p:nvSpPr>
          <p:cNvPr id="4" name="Прямоугольник 3">
            <a:extLst>
              <a:ext uri="{FF2B5EF4-FFF2-40B4-BE49-F238E27FC236}">
                <a16:creationId xmlns:a16="http://schemas.microsoft.com/office/drawing/2014/main" id="{3AE6DE60-392F-C54F-B78C-A8A12CEB85AB}"/>
              </a:ext>
            </a:extLst>
          </p:cNvPr>
          <p:cNvSpPr/>
          <p:nvPr/>
        </p:nvSpPr>
        <p:spPr>
          <a:xfrm>
            <a:off x="641746" y="1364045"/>
            <a:ext cx="10957719" cy="4247317"/>
          </a:xfrm>
          <a:prstGeom prst="rect">
            <a:avLst/>
          </a:prstGeom>
        </p:spPr>
        <p:txBody>
          <a:bodyPr wrap="square">
            <a:spAutoFit/>
          </a:bodyPr>
          <a:lstStyle/>
          <a:p>
            <a:pPr marL="457200" indent="-457200">
              <a:lnSpc>
                <a:spcPct val="150000"/>
              </a:lnSpc>
              <a:buFontTx/>
              <a:buAutoNum type="arabicPeriod"/>
            </a:pPr>
            <a:r>
              <a:rPr lang="ru-RU" sz="2000" dirty="0">
                <a:latin typeface="Tahoma" panose="020B0604030504040204" pitchFamily="34" charset="0"/>
                <a:ea typeface="Tahoma" panose="020B0604030504040204" pitchFamily="34" charset="0"/>
                <a:cs typeface="Tahoma" panose="020B0604030504040204" pitchFamily="34" charset="0"/>
              </a:rPr>
              <a:t>В работе Епифановой Е.В., </a:t>
            </a:r>
            <a:r>
              <a:rPr lang="en-US" sz="2000" dirty="0">
                <a:latin typeface="Tahoma" panose="020B0604030504040204" pitchFamily="34" charset="0"/>
                <a:ea typeface="Tahoma" panose="020B0604030504040204" pitchFamily="34" charset="0"/>
                <a:cs typeface="Tahoma" panose="020B0604030504040204" pitchFamily="34" charset="0"/>
              </a:rPr>
              <a:t>“</a:t>
            </a:r>
            <a:r>
              <a:rPr lang="ru-RU" sz="2000" dirty="0">
                <a:latin typeface="Tahoma" panose="020B0604030504040204" pitchFamily="34" charset="0"/>
                <a:ea typeface="Tahoma" panose="020B0604030504040204" pitchFamily="34" charset="0"/>
                <a:cs typeface="Tahoma" panose="020B0604030504040204" pitchFamily="34" charset="0"/>
              </a:rPr>
              <a:t>История государства и права зарубежных стран</a:t>
            </a:r>
            <a:r>
              <a:rPr lang="en-US" sz="2000" dirty="0">
                <a:latin typeface="Tahoma" panose="020B0604030504040204" pitchFamily="34" charset="0"/>
                <a:ea typeface="Tahoma" panose="020B0604030504040204" pitchFamily="34" charset="0"/>
                <a:cs typeface="Tahoma" panose="020B0604030504040204" pitchFamily="34" charset="0"/>
              </a:rPr>
              <a:t>”,</a:t>
            </a:r>
            <a:r>
              <a:rPr lang="ru-RU" sz="2000" dirty="0">
                <a:latin typeface="Tahoma" panose="020B0604030504040204" pitchFamily="34" charset="0"/>
                <a:ea typeface="Tahoma" panose="020B0604030504040204" pitchFamily="34" charset="0"/>
                <a:cs typeface="Tahoma" panose="020B0604030504040204" pitchFamily="34" charset="0"/>
              </a:rPr>
              <a:t> </a:t>
            </a:r>
            <a:r>
              <a:rPr lang="en-US" sz="2000" dirty="0">
                <a:latin typeface="Tahoma" panose="020B0604030504040204" pitchFamily="34" charset="0"/>
                <a:ea typeface="Tahoma" panose="020B0604030504040204" pitchFamily="34" charset="0"/>
                <a:cs typeface="Tahoma" panose="020B0604030504040204" pitchFamily="34" charset="0"/>
              </a:rPr>
              <a:t>[1]</a:t>
            </a:r>
            <a:r>
              <a:rPr lang="ru-RU" sz="2000" dirty="0">
                <a:latin typeface="Tahoma" panose="020B0604030504040204" pitchFamily="34" charset="0"/>
                <a:ea typeface="Tahoma" panose="020B0604030504040204" pitchFamily="34" charset="0"/>
                <a:cs typeface="Tahoma" panose="020B0604030504040204" pitchFamily="34" charset="0"/>
              </a:rPr>
              <a:t> даётся информация о Российской Империи и реформах</a:t>
            </a:r>
          </a:p>
          <a:p>
            <a:pPr marL="457200" indent="-457200">
              <a:lnSpc>
                <a:spcPct val="150000"/>
              </a:lnSpc>
              <a:buFontTx/>
              <a:buAutoNum type="arabicPeriod"/>
            </a:pPr>
            <a:r>
              <a:rPr lang="ru-RU" sz="2000" dirty="0">
                <a:latin typeface="Tahoma" panose="020B0604030504040204" pitchFamily="34" charset="0"/>
                <a:ea typeface="Tahoma" panose="020B0604030504040204" pitchFamily="34" charset="0"/>
                <a:cs typeface="Tahoma" panose="020B0604030504040204" pitchFamily="34" charset="0"/>
              </a:rPr>
              <a:t>В работе Кузнецова И. Н., </a:t>
            </a:r>
            <a:r>
              <a:rPr lang="en-US" sz="2000" dirty="0">
                <a:latin typeface="Tahoma" panose="020B0604030504040204" pitchFamily="34" charset="0"/>
                <a:ea typeface="Tahoma" panose="020B0604030504040204" pitchFamily="34" charset="0"/>
                <a:cs typeface="Tahoma" panose="020B0604030504040204" pitchFamily="34" charset="0"/>
              </a:rPr>
              <a:t>“</a:t>
            </a:r>
            <a:r>
              <a:rPr lang="ru-RU" sz="2000" dirty="0">
                <a:latin typeface="Tahoma" panose="020B0604030504040204" pitchFamily="34" charset="0"/>
                <a:ea typeface="Tahoma" panose="020B0604030504040204" pitchFamily="34" charset="0"/>
                <a:cs typeface="Tahoma" panose="020B0604030504040204" pitchFamily="34" charset="0"/>
              </a:rPr>
              <a:t>История</a:t>
            </a:r>
            <a:r>
              <a:rPr lang="en-US" sz="2000" dirty="0">
                <a:latin typeface="Tahoma" panose="020B0604030504040204" pitchFamily="34" charset="0"/>
                <a:ea typeface="Tahoma" panose="020B0604030504040204" pitchFamily="34" charset="0"/>
                <a:cs typeface="Tahoma" panose="020B0604030504040204" pitchFamily="34" charset="0"/>
              </a:rPr>
              <a:t>”</a:t>
            </a:r>
            <a:r>
              <a:rPr lang="ru-RU" sz="2000" dirty="0">
                <a:latin typeface="Tahoma" panose="020B0604030504040204" pitchFamily="34" charset="0"/>
                <a:ea typeface="Tahoma" panose="020B0604030504040204" pitchFamily="34" charset="0"/>
                <a:cs typeface="Tahoma" panose="020B0604030504040204" pitchFamily="34" charset="0"/>
              </a:rPr>
              <a:t>, </a:t>
            </a:r>
            <a:r>
              <a:rPr lang="en-US" sz="2000" dirty="0">
                <a:latin typeface="Tahoma" panose="020B0604030504040204" pitchFamily="34" charset="0"/>
                <a:ea typeface="Tahoma" panose="020B0604030504040204" pitchFamily="34" charset="0"/>
                <a:cs typeface="Tahoma" panose="020B0604030504040204" pitchFamily="34" charset="0"/>
              </a:rPr>
              <a:t>[2]</a:t>
            </a:r>
            <a:r>
              <a:rPr lang="ru-RU" sz="2000" dirty="0">
                <a:latin typeface="Tahoma" panose="020B0604030504040204" pitchFamily="34" charset="0"/>
                <a:ea typeface="Tahoma" panose="020B0604030504040204" pitchFamily="34" charset="0"/>
                <a:cs typeface="Tahoma" panose="020B0604030504040204" pitchFamily="34" charset="0"/>
              </a:rPr>
              <a:t> рассказывается о периоде Российской Империи в конце </a:t>
            </a:r>
            <a:r>
              <a:rPr lang="en-US" sz="2000" dirty="0">
                <a:latin typeface="Tahoma" panose="020B0604030504040204" pitchFamily="34" charset="0"/>
                <a:ea typeface="Tahoma" panose="020B0604030504040204" pitchFamily="34" charset="0"/>
                <a:cs typeface="Tahoma" panose="020B0604030504040204" pitchFamily="34" charset="0"/>
              </a:rPr>
              <a:t>XIX </a:t>
            </a:r>
            <a:r>
              <a:rPr lang="ru-RU" sz="2000" dirty="0">
                <a:latin typeface="Tahoma" panose="020B0604030504040204" pitchFamily="34" charset="0"/>
                <a:ea typeface="Tahoma" panose="020B0604030504040204" pitchFamily="34" charset="0"/>
                <a:cs typeface="Tahoma" panose="020B0604030504040204" pitchFamily="34" charset="0"/>
              </a:rPr>
              <a:t>– начале </a:t>
            </a:r>
            <a:r>
              <a:rPr lang="en-US" sz="2000" dirty="0">
                <a:latin typeface="Tahoma" panose="020B0604030504040204" pitchFamily="34" charset="0"/>
                <a:ea typeface="Tahoma" panose="020B0604030504040204" pitchFamily="34" charset="0"/>
                <a:cs typeface="Tahoma" panose="020B0604030504040204" pitchFamily="34" charset="0"/>
              </a:rPr>
              <a:t>XX </a:t>
            </a:r>
            <a:r>
              <a:rPr lang="ru-RU" sz="2000" dirty="0">
                <a:latin typeface="Tahoma" panose="020B0604030504040204" pitchFamily="34" charset="0"/>
                <a:ea typeface="Tahoma" panose="020B0604030504040204" pitchFamily="34" charset="0"/>
                <a:cs typeface="Tahoma" panose="020B0604030504040204" pitchFamily="34" charset="0"/>
              </a:rPr>
              <a:t>вв.</a:t>
            </a:r>
          </a:p>
          <a:p>
            <a:pPr marL="457200" indent="-457200">
              <a:lnSpc>
                <a:spcPct val="150000"/>
              </a:lnSpc>
              <a:buFontTx/>
              <a:buAutoNum type="arabicPeriod"/>
            </a:pPr>
            <a:r>
              <a:rPr lang="ru-RU" sz="2000" dirty="0">
                <a:latin typeface="Tahoma" panose="020B0604030504040204" pitchFamily="34" charset="0"/>
                <a:ea typeface="Tahoma" panose="020B0604030504040204" pitchFamily="34" charset="0"/>
                <a:cs typeface="Tahoma" panose="020B0604030504040204" pitchFamily="34" charset="0"/>
              </a:rPr>
              <a:t>В работе Моисеева В.В., </a:t>
            </a:r>
            <a:r>
              <a:rPr lang="en-US" sz="2000" dirty="0">
                <a:latin typeface="Tahoma" panose="020B0604030504040204" pitchFamily="34" charset="0"/>
                <a:ea typeface="Tahoma" panose="020B0604030504040204" pitchFamily="34" charset="0"/>
                <a:cs typeface="Tahoma" panose="020B0604030504040204" pitchFamily="34" charset="0"/>
              </a:rPr>
              <a:t>“</a:t>
            </a:r>
            <a:r>
              <a:rPr lang="ru-RU" sz="2000" dirty="0">
                <a:latin typeface="Tahoma" panose="020B0604030504040204" pitchFamily="34" charset="0"/>
                <a:ea typeface="Tahoma" panose="020B0604030504040204" pitchFamily="34" charset="0"/>
                <a:cs typeface="Tahoma" panose="020B0604030504040204" pitchFamily="34" charset="0"/>
              </a:rPr>
              <a:t>История России. С древнейших времен до наших дней</a:t>
            </a:r>
            <a:r>
              <a:rPr lang="en-US" sz="2000" dirty="0">
                <a:latin typeface="Tahoma" panose="020B0604030504040204" pitchFamily="34" charset="0"/>
                <a:ea typeface="Tahoma" panose="020B0604030504040204" pitchFamily="34" charset="0"/>
                <a:cs typeface="Tahoma" panose="020B0604030504040204" pitchFamily="34" charset="0"/>
              </a:rPr>
              <a:t>”</a:t>
            </a:r>
            <a:r>
              <a:rPr lang="ru-RU" sz="2000" dirty="0">
                <a:latin typeface="Tahoma" panose="020B0604030504040204" pitchFamily="34" charset="0"/>
                <a:ea typeface="Tahoma" panose="020B0604030504040204" pitchFamily="34" charset="0"/>
                <a:cs typeface="Tahoma" panose="020B0604030504040204" pitchFamily="34" charset="0"/>
              </a:rPr>
              <a:t>, </a:t>
            </a:r>
            <a:r>
              <a:rPr lang="en-US" sz="2000" dirty="0">
                <a:latin typeface="Tahoma" panose="020B0604030504040204" pitchFamily="34" charset="0"/>
                <a:ea typeface="Tahoma" panose="020B0604030504040204" pitchFamily="34" charset="0"/>
                <a:cs typeface="Tahoma" panose="020B0604030504040204" pitchFamily="34" charset="0"/>
              </a:rPr>
              <a:t>[3]</a:t>
            </a:r>
            <a:r>
              <a:rPr lang="ru-RU" sz="2000" dirty="0">
                <a:latin typeface="Tahoma" panose="020B0604030504040204" pitchFamily="34" charset="0"/>
                <a:ea typeface="Tahoma" panose="020B0604030504040204" pitchFamily="34" charset="0"/>
                <a:cs typeface="Tahoma" panose="020B0604030504040204" pitchFamily="34" charset="0"/>
              </a:rPr>
              <a:t> указываются особенности культуры и жизни Российской Империи</a:t>
            </a:r>
          </a:p>
          <a:p>
            <a:pPr marL="457200" indent="-457200">
              <a:lnSpc>
                <a:spcPct val="150000"/>
              </a:lnSpc>
              <a:buAutoNum type="arabicPeriod" startAt="4"/>
            </a:pPr>
            <a:r>
              <a:rPr lang="ru-RU" sz="2000" dirty="0">
                <a:latin typeface="Tahoma" panose="020B0604030504040204" pitchFamily="34" charset="0"/>
                <a:ea typeface="Tahoma" panose="020B0604030504040204" pitchFamily="34" charset="0"/>
                <a:cs typeface="Tahoma" panose="020B0604030504040204" pitchFamily="34" charset="0"/>
              </a:rPr>
              <a:t>В работе </a:t>
            </a:r>
            <a:r>
              <a:rPr lang="ru-RU" sz="2000" dirty="0" err="1">
                <a:latin typeface="Tahoma" panose="020B0604030504040204" pitchFamily="34" charset="0"/>
                <a:ea typeface="Tahoma" panose="020B0604030504040204" pitchFamily="34" charset="0"/>
                <a:cs typeface="Tahoma" panose="020B0604030504040204" pitchFamily="34" charset="0"/>
              </a:rPr>
              <a:t>Суваловой</a:t>
            </a:r>
            <a:r>
              <a:rPr lang="ru-RU" sz="2000" dirty="0">
                <a:latin typeface="Tahoma" panose="020B0604030504040204" pitchFamily="34" charset="0"/>
                <a:ea typeface="Tahoma" panose="020B0604030504040204" pitchFamily="34" charset="0"/>
                <a:cs typeface="Tahoma" panose="020B0604030504040204" pitchFamily="34" charset="0"/>
              </a:rPr>
              <a:t> Е. Н., </a:t>
            </a:r>
            <a:r>
              <a:rPr lang="ru-RU" sz="2000" dirty="0" err="1">
                <a:latin typeface="Tahoma" panose="020B0604030504040204" pitchFamily="34" charset="0"/>
                <a:ea typeface="Tahoma" panose="020B0604030504040204" pitchFamily="34" charset="0"/>
                <a:cs typeface="Tahoma" panose="020B0604030504040204" pitchFamily="34" charset="0"/>
              </a:rPr>
              <a:t>Помалейко</a:t>
            </a:r>
            <a:r>
              <a:rPr lang="ru-RU" sz="2000" dirty="0">
                <a:latin typeface="Tahoma" panose="020B0604030504040204" pitchFamily="34" charset="0"/>
                <a:ea typeface="Tahoma" panose="020B0604030504040204" pitchFamily="34" charset="0"/>
                <a:cs typeface="Tahoma" panose="020B0604030504040204" pitchFamily="34" charset="0"/>
              </a:rPr>
              <a:t> О. Л., </a:t>
            </a:r>
            <a:r>
              <a:rPr lang="en-US" sz="2000" dirty="0">
                <a:latin typeface="Tahoma" panose="020B0604030504040204" pitchFamily="34" charset="0"/>
                <a:ea typeface="Tahoma" panose="020B0604030504040204" pitchFamily="34" charset="0"/>
                <a:cs typeface="Tahoma" panose="020B0604030504040204" pitchFamily="34" charset="0"/>
              </a:rPr>
              <a:t>“</a:t>
            </a:r>
            <a:r>
              <a:rPr lang="ru-RU" sz="2000" dirty="0">
                <a:latin typeface="Tahoma" panose="020B0604030504040204" pitchFamily="34" charset="0"/>
                <a:ea typeface="Tahoma" panose="020B0604030504040204" pitchFamily="34" charset="0"/>
                <a:cs typeface="Tahoma" panose="020B0604030504040204" pitchFamily="34" charset="0"/>
              </a:rPr>
              <a:t>История общественных движений и политических партий</a:t>
            </a:r>
            <a:r>
              <a:rPr lang="en-US" sz="2000" dirty="0">
                <a:latin typeface="Tahoma" panose="020B0604030504040204" pitchFamily="34" charset="0"/>
                <a:ea typeface="Tahoma" panose="020B0604030504040204" pitchFamily="34" charset="0"/>
                <a:cs typeface="Tahoma" panose="020B0604030504040204" pitchFamily="34" charset="0"/>
              </a:rPr>
              <a:t>”, [4]</a:t>
            </a:r>
            <a:r>
              <a:rPr lang="ru-RU" sz="2000" dirty="0">
                <a:latin typeface="Tahoma" panose="020B0604030504040204" pitchFamily="34" charset="0"/>
                <a:ea typeface="Tahoma" panose="020B0604030504040204" pitchFamily="34" charset="0"/>
                <a:cs typeface="Tahoma" panose="020B0604030504040204" pitchFamily="34" charset="0"/>
              </a:rPr>
              <a:t> рассказывается о общественных движениях и политических партиях Российской Империи</a:t>
            </a:r>
          </a:p>
        </p:txBody>
      </p:sp>
    </p:spTree>
    <p:extLst>
      <p:ext uri="{BB962C8B-B14F-4D97-AF65-F5344CB8AC3E}">
        <p14:creationId xmlns:p14="http://schemas.microsoft.com/office/powerpoint/2010/main" val="1169640190"/>
      </p:ext>
    </p:extLst>
  </p:cSld>
  <p:clrMapOvr>
    <a:masterClrMapping/>
  </p:clrMapOvr>
  <p:transition spd="med">
    <p:pull/>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10596275" y="314761"/>
            <a:ext cx="354584" cy="461665"/>
          </a:xfrm>
          <a:prstGeom prst="rect">
            <a:avLst/>
          </a:prstGeom>
          <a:noFill/>
        </p:spPr>
        <p:txBody>
          <a:bodyPr wrap="none" rtlCol="0">
            <a:spAutoFit/>
          </a:bodyPr>
          <a:lstStyle/>
          <a:p>
            <a:r>
              <a:rPr lang="en-US" sz="2400" dirty="0"/>
              <a:t>3</a:t>
            </a:r>
            <a:endParaRPr lang="ru-RU" sz="2400" dirty="0"/>
          </a:p>
        </p:txBody>
      </p:sp>
      <p:sp>
        <p:nvSpPr>
          <p:cNvPr id="2" name="Прямоугольник 1"/>
          <p:cNvSpPr/>
          <p:nvPr/>
        </p:nvSpPr>
        <p:spPr>
          <a:xfrm>
            <a:off x="3326652" y="-149084"/>
            <a:ext cx="5538696" cy="927690"/>
          </a:xfrm>
          <a:prstGeom prst="rect">
            <a:avLst/>
          </a:prstGeom>
        </p:spPr>
        <p:txBody>
          <a:bodyPr wrap="none">
            <a:spAutoFit/>
          </a:bodyPr>
          <a:lstStyle/>
          <a:p>
            <a:pPr lvl="0" algn="ctr">
              <a:lnSpc>
                <a:spcPts val="7679"/>
              </a:lnSpc>
            </a:pPr>
            <a:r>
              <a:rPr lang="en-US" sz="3600" b="1" dirty="0" err="1">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Цель</a:t>
            </a:r>
            <a:r>
              <a:rPr lang="en-US" sz="3600" b="1" dirty="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 и </a:t>
            </a:r>
            <a:r>
              <a:rPr lang="en-US" sz="3600" b="1" dirty="0" err="1">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задачи</a:t>
            </a:r>
            <a:r>
              <a:rPr lang="en-US" sz="3600" b="1" dirty="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 </a:t>
            </a:r>
            <a:r>
              <a:rPr lang="en-US" sz="3600" b="1" dirty="0" err="1">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работы</a:t>
            </a:r>
            <a:endParaRPr lang="en-US" sz="3600" b="1" dirty="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endParaRPr>
          </a:p>
        </p:txBody>
      </p:sp>
      <p:sp>
        <p:nvSpPr>
          <p:cNvPr id="5" name="Прямоугольник 4"/>
          <p:cNvSpPr>
            <a:spLocks noChangeArrowheads="1"/>
          </p:cNvSpPr>
          <p:nvPr/>
        </p:nvSpPr>
        <p:spPr bwMode="auto">
          <a:xfrm>
            <a:off x="705596" y="1486958"/>
            <a:ext cx="11208497" cy="531171"/>
          </a:xfrm>
          <a:prstGeom prst="rect">
            <a:avLst/>
          </a:prstGeom>
          <a:noFill/>
          <a:ln w="9525">
            <a:noFill/>
            <a:miter lim="800000"/>
            <a:headEnd/>
            <a:tailEnd/>
          </a:ln>
        </p:spPr>
        <p:txBody>
          <a:bodyPr wrap="square">
            <a:spAutoFit/>
          </a:bodyPr>
          <a:lstStyle/>
          <a:p>
            <a:pPr algn="just">
              <a:lnSpc>
                <a:spcPct val="150000"/>
              </a:lnSpc>
              <a:defRPr/>
            </a:pPr>
            <a:r>
              <a:rPr lang="ru-RU" sz="2200" b="1" dirty="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Цель: </a:t>
            </a:r>
            <a:r>
              <a:rPr lang="ru-RU" sz="2200" dirty="0">
                <a:latin typeface="Tahoma" panose="020B0604030504040204" pitchFamily="34" charset="0"/>
                <a:ea typeface="Tahoma" panose="020B0604030504040204" pitchFamily="34" charset="0"/>
                <a:cs typeface="Tahoma" panose="020B0604030504040204" pitchFamily="34" charset="0"/>
              </a:rPr>
              <a:t>определить, какой была Россия накануне конца XIX - начала XX </a:t>
            </a:r>
            <a:r>
              <a:rPr lang="ru-RU" sz="2200" dirty="0" err="1">
                <a:latin typeface="Tahoma" panose="020B0604030504040204" pitchFamily="34" charset="0"/>
                <a:ea typeface="Tahoma" panose="020B0604030504040204" pitchFamily="34" charset="0"/>
                <a:cs typeface="Tahoma" panose="020B0604030504040204" pitchFamily="34" charset="0"/>
              </a:rPr>
              <a:t>вв</a:t>
            </a:r>
            <a:endParaRPr lang="ru-RU" sz="2200" dirty="0">
              <a:latin typeface="Tahoma" panose="020B0604030504040204" pitchFamily="34" charset="0"/>
              <a:ea typeface="Tahoma" panose="020B0604030504040204" pitchFamily="34" charset="0"/>
              <a:cs typeface="Tahoma" panose="020B0604030504040204" pitchFamily="34" charset="0"/>
            </a:endParaRPr>
          </a:p>
        </p:txBody>
      </p:sp>
      <p:sp>
        <p:nvSpPr>
          <p:cNvPr id="6" name="Прямоугольник 5"/>
          <p:cNvSpPr>
            <a:spLocks noChangeArrowheads="1"/>
          </p:cNvSpPr>
          <p:nvPr/>
        </p:nvSpPr>
        <p:spPr bwMode="auto">
          <a:xfrm>
            <a:off x="705598" y="3023906"/>
            <a:ext cx="9797302" cy="1039002"/>
          </a:xfrm>
          <a:prstGeom prst="rect">
            <a:avLst/>
          </a:prstGeom>
          <a:noFill/>
          <a:ln w="9525">
            <a:noFill/>
            <a:miter lim="800000"/>
            <a:headEnd/>
            <a:tailEnd/>
          </a:ln>
        </p:spPr>
        <p:txBody>
          <a:bodyPr wrap="square">
            <a:spAutoFit/>
          </a:bodyPr>
          <a:lstStyle/>
          <a:p>
            <a:pPr algn="just" eaLnBrk="1" hangingPunct="1">
              <a:lnSpc>
                <a:spcPct val="150000"/>
              </a:lnSpc>
              <a:spcAft>
                <a:spcPts val="600"/>
              </a:spcAft>
              <a:defRPr/>
            </a:pPr>
            <a:r>
              <a:rPr lang="ru-RU" sz="2200" b="1" dirty="0">
                <a:latin typeface="Tahoma" panose="020B0604030504040204" pitchFamily="34" charset="0"/>
                <a:ea typeface="Tahoma" panose="020B0604030504040204" pitchFamily="34" charset="0"/>
                <a:cs typeface="Tahoma" panose="020B0604030504040204" pitchFamily="34" charset="0"/>
              </a:rPr>
              <a:t>Задачи: </a:t>
            </a:r>
            <a:r>
              <a:rPr lang="ru-RU" sz="2200" dirty="0">
                <a:latin typeface="Tahoma" panose="020B0604030504040204" pitchFamily="34" charset="0"/>
                <a:ea typeface="Tahoma" panose="020B0604030504040204" pitchFamily="34" charset="0"/>
                <a:cs typeface="Tahoma" panose="020B0604030504040204" pitchFamily="34" charset="0"/>
              </a:rPr>
              <a:t>изучить основные этапы развития России XIX – начала XX </a:t>
            </a:r>
            <a:r>
              <a:rPr lang="ru-RU" sz="2200" dirty="0" err="1">
                <a:latin typeface="Tahoma" panose="020B0604030504040204" pitchFamily="34" charset="0"/>
                <a:ea typeface="Tahoma" panose="020B0604030504040204" pitchFamily="34" charset="0"/>
                <a:cs typeface="Tahoma" panose="020B0604030504040204" pitchFamily="34" charset="0"/>
              </a:rPr>
              <a:t>вв</a:t>
            </a:r>
            <a:r>
              <a:rPr lang="ru-RU" sz="2200" dirty="0">
                <a:latin typeface="Tahoma" panose="020B0604030504040204" pitchFamily="34" charset="0"/>
                <a:ea typeface="Tahoma" panose="020B0604030504040204" pitchFamily="34" charset="0"/>
                <a:cs typeface="Tahoma" panose="020B0604030504040204" pitchFamily="34" charset="0"/>
              </a:rPr>
              <a:t> (политические движения, кружки, революция, реформы, культура)</a:t>
            </a:r>
          </a:p>
        </p:txBody>
      </p:sp>
    </p:spTree>
    <p:extLst>
      <p:ext uri="{BB962C8B-B14F-4D97-AF65-F5344CB8AC3E}">
        <p14:creationId xmlns:p14="http://schemas.microsoft.com/office/powerpoint/2010/main" val="4246953901"/>
      </p:ext>
    </p:extLst>
  </p:cSld>
  <p:clrMapOvr>
    <a:masterClrMapping/>
  </p:clrMapOvr>
  <p:transition spd="med">
    <p:pull/>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10596275" y="314761"/>
            <a:ext cx="354584" cy="461665"/>
          </a:xfrm>
          <a:prstGeom prst="rect">
            <a:avLst/>
          </a:prstGeom>
          <a:noFill/>
        </p:spPr>
        <p:txBody>
          <a:bodyPr wrap="none" rtlCol="0">
            <a:spAutoFit/>
          </a:bodyPr>
          <a:lstStyle/>
          <a:p>
            <a:r>
              <a:rPr lang="ru-RU" sz="2400" dirty="0"/>
              <a:t>4</a:t>
            </a:r>
          </a:p>
        </p:txBody>
      </p:sp>
      <p:sp>
        <p:nvSpPr>
          <p:cNvPr id="2" name="Прямоугольник 1"/>
          <p:cNvSpPr/>
          <p:nvPr/>
        </p:nvSpPr>
        <p:spPr>
          <a:xfrm>
            <a:off x="0" y="114503"/>
            <a:ext cx="10381129" cy="461665"/>
          </a:xfrm>
          <a:prstGeom prst="rect">
            <a:avLst/>
          </a:prstGeom>
        </p:spPr>
        <p:txBody>
          <a:bodyPr wrap="square">
            <a:spAutoFit/>
          </a:bodyPr>
          <a:lstStyle/>
          <a:p>
            <a:pPr lvl="0" algn="ctr"/>
            <a:r>
              <a:rPr lang="ru-RU" sz="2400" b="1" dirty="0">
                <a:latin typeface="Tahoma" panose="020B0604030504040204" pitchFamily="34" charset="0"/>
                <a:ea typeface="Tahoma" panose="020B0604030504040204" pitchFamily="34" charset="0"/>
                <a:cs typeface="Tahoma" panose="020B0604030504040204" pitchFamily="34" charset="0"/>
              </a:rPr>
              <a:t>Консервативная общественно-политическая мысль в России</a:t>
            </a:r>
            <a:endParaRPr lang="en-US" sz="2400" b="1" dirty="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endParaRPr>
          </a:p>
        </p:txBody>
      </p:sp>
      <p:sp>
        <p:nvSpPr>
          <p:cNvPr id="3" name="Прямоугольник 2"/>
          <p:cNvSpPr/>
          <p:nvPr/>
        </p:nvSpPr>
        <p:spPr>
          <a:xfrm>
            <a:off x="502542" y="1160026"/>
            <a:ext cx="5781717" cy="5016758"/>
          </a:xfrm>
          <a:prstGeom prst="rect">
            <a:avLst/>
          </a:prstGeom>
        </p:spPr>
        <p:txBody>
          <a:bodyPr wrap="square">
            <a:spAutoFit/>
          </a:bodyPr>
          <a:lstStyle/>
          <a:p>
            <a:pPr algn="just"/>
            <a:r>
              <a:rPr lang="ru-RU" sz="2000" dirty="0">
                <a:latin typeface="Tahoma" panose="020B0604030504040204" pitchFamily="34" charset="0"/>
                <a:ea typeface="Tahoma" panose="020B0604030504040204" pitchFamily="34" charset="0"/>
                <a:cs typeface="Tahoma" panose="020B0604030504040204" pitchFamily="34" charset="0"/>
              </a:rPr>
              <a:t>	Русская правящая элита не могла</a:t>
            </a:r>
            <a:br>
              <a:rPr lang="ru-RU" sz="2000" dirty="0">
                <a:latin typeface="Tahoma" panose="020B0604030504040204" pitchFamily="34" charset="0"/>
                <a:ea typeface="Tahoma" panose="020B0604030504040204" pitchFamily="34" charset="0"/>
                <a:cs typeface="Tahoma" panose="020B0604030504040204" pitchFamily="34" charset="0"/>
              </a:rPr>
            </a:br>
            <a:r>
              <a:rPr lang="ru-RU" sz="2000" dirty="0">
                <a:latin typeface="Tahoma" panose="020B0604030504040204" pitchFamily="34" charset="0"/>
                <a:ea typeface="Tahoma" panose="020B0604030504040204" pitchFamily="34" charset="0"/>
                <a:cs typeface="Tahoma" panose="020B0604030504040204" pitchFamily="34" charset="0"/>
              </a:rPr>
              <a:t>игнорировать тех перемен, которые</a:t>
            </a:r>
            <a:br>
              <a:rPr lang="ru-RU" sz="2000" dirty="0">
                <a:latin typeface="Tahoma" panose="020B0604030504040204" pitchFamily="34" charset="0"/>
                <a:ea typeface="Tahoma" panose="020B0604030504040204" pitchFamily="34" charset="0"/>
                <a:cs typeface="Tahoma" panose="020B0604030504040204" pitchFamily="34" charset="0"/>
              </a:rPr>
            </a:br>
            <a:r>
              <a:rPr lang="ru-RU" sz="2000" dirty="0">
                <a:latin typeface="Tahoma" panose="020B0604030504040204" pitchFamily="34" charset="0"/>
                <a:ea typeface="Tahoma" panose="020B0604030504040204" pitchFamily="34" charset="0"/>
                <a:cs typeface="Tahoma" panose="020B0604030504040204" pitchFamily="34" charset="0"/>
              </a:rPr>
              <a:t>происходили в Западной Европе, но</a:t>
            </a:r>
            <a:br>
              <a:rPr lang="ru-RU" sz="2000" dirty="0">
                <a:latin typeface="Tahoma" panose="020B0604030504040204" pitchFamily="34" charset="0"/>
                <a:ea typeface="Tahoma" panose="020B0604030504040204" pitchFamily="34" charset="0"/>
                <a:cs typeface="Tahoma" panose="020B0604030504040204" pitchFamily="34" charset="0"/>
              </a:rPr>
            </a:br>
            <a:r>
              <a:rPr lang="ru-RU" sz="2000" dirty="0">
                <a:latin typeface="Tahoma" panose="020B0604030504040204" pitchFamily="34" charset="0"/>
                <a:ea typeface="Tahoma" panose="020B0604030504040204" pitchFamily="34" charset="0"/>
                <a:cs typeface="Tahoma" panose="020B0604030504040204" pitchFamily="34" charset="0"/>
              </a:rPr>
              <a:t>попыталась противопоставить «тлетворному</a:t>
            </a:r>
            <a:br>
              <a:rPr lang="ru-RU" sz="2000" dirty="0">
                <a:latin typeface="Tahoma" panose="020B0604030504040204" pitchFamily="34" charset="0"/>
                <a:ea typeface="Tahoma" panose="020B0604030504040204" pitchFamily="34" charset="0"/>
                <a:cs typeface="Tahoma" panose="020B0604030504040204" pitchFamily="34" charset="0"/>
              </a:rPr>
            </a:br>
            <a:r>
              <a:rPr lang="ru-RU" sz="2000" dirty="0">
                <a:latin typeface="Tahoma" panose="020B0604030504040204" pitchFamily="34" charset="0"/>
                <a:ea typeface="Tahoma" panose="020B0604030504040204" pitchFamily="34" charset="0"/>
                <a:cs typeface="Tahoma" panose="020B0604030504040204" pitchFamily="34" charset="0"/>
              </a:rPr>
              <a:t>влиянию Запада» идею исключительности</a:t>
            </a:r>
            <a:br>
              <a:rPr lang="ru-RU" sz="2000" dirty="0">
                <a:latin typeface="Tahoma" panose="020B0604030504040204" pitchFamily="34" charset="0"/>
                <a:ea typeface="Tahoma" panose="020B0604030504040204" pitchFamily="34" charset="0"/>
                <a:cs typeface="Tahoma" panose="020B0604030504040204" pitchFamily="34" charset="0"/>
              </a:rPr>
            </a:br>
            <a:r>
              <a:rPr lang="ru-RU" sz="2000" dirty="0">
                <a:latin typeface="Tahoma" panose="020B0604030504040204" pitchFamily="34" charset="0"/>
                <a:ea typeface="Tahoma" panose="020B0604030504040204" pitchFamily="34" charset="0"/>
                <a:cs typeface="Tahoma" panose="020B0604030504040204" pitchFamily="34" charset="0"/>
              </a:rPr>
              <a:t>России. В этой обстановке в 1830—1840-е гг.</a:t>
            </a:r>
            <a:br>
              <a:rPr lang="ru-RU" sz="2000" dirty="0">
                <a:latin typeface="Tahoma" panose="020B0604030504040204" pitchFamily="34" charset="0"/>
                <a:ea typeface="Tahoma" panose="020B0604030504040204" pitchFamily="34" charset="0"/>
                <a:cs typeface="Tahoma" panose="020B0604030504040204" pitchFamily="34" charset="0"/>
              </a:rPr>
            </a:br>
            <a:r>
              <a:rPr lang="ru-RU" sz="2000" dirty="0">
                <a:latin typeface="Tahoma" panose="020B0604030504040204" pitchFamily="34" charset="0"/>
                <a:ea typeface="Tahoma" panose="020B0604030504040204" pitchFamily="34" charset="0"/>
                <a:cs typeface="Tahoma" panose="020B0604030504040204" pitchFamily="34" charset="0"/>
              </a:rPr>
              <a:t>разворачивается идейная борьба по вопросу о</a:t>
            </a:r>
            <a:br>
              <a:rPr lang="ru-RU" sz="2000" dirty="0">
                <a:latin typeface="Tahoma" panose="020B0604030504040204" pitchFamily="34" charset="0"/>
                <a:ea typeface="Tahoma" panose="020B0604030504040204" pitchFamily="34" charset="0"/>
                <a:cs typeface="Tahoma" panose="020B0604030504040204" pitchFamily="34" charset="0"/>
              </a:rPr>
            </a:br>
            <a:r>
              <a:rPr lang="ru-RU" sz="2000" dirty="0">
                <a:latin typeface="Tahoma" panose="020B0604030504040204" pitchFamily="34" charset="0"/>
                <a:ea typeface="Tahoma" panose="020B0604030504040204" pitchFamily="34" charset="0"/>
                <a:cs typeface="Tahoma" panose="020B0604030504040204" pitchFamily="34" charset="0"/>
              </a:rPr>
              <a:t>дальнейшем развитии России. Основой</a:t>
            </a:r>
            <a:br>
              <a:rPr lang="ru-RU" sz="2000" dirty="0">
                <a:latin typeface="Tahoma" panose="020B0604030504040204" pitchFamily="34" charset="0"/>
                <a:ea typeface="Tahoma" panose="020B0604030504040204" pitchFamily="34" charset="0"/>
                <a:cs typeface="Tahoma" panose="020B0604030504040204" pitchFamily="34" charset="0"/>
              </a:rPr>
            </a:br>
            <a:r>
              <a:rPr lang="ru-RU" sz="2000" dirty="0">
                <a:latin typeface="Tahoma" panose="020B0604030504040204" pitchFamily="34" charset="0"/>
                <a:ea typeface="Tahoma" panose="020B0604030504040204" pitchFamily="34" charset="0"/>
                <a:cs typeface="Tahoma" panose="020B0604030504040204" pitchFamily="34" charset="0"/>
              </a:rPr>
              <a:t>консервативной идеологии стала теория</a:t>
            </a:r>
            <a:br>
              <a:rPr lang="ru-RU" sz="2000" dirty="0">
                <a:latin typeface="Tahoma" panose="020B0604030504040204" pitchFamily="34" charset="0"/>
                <a:ea typeface="Tahoma" panose="020B0604030504040204" pitchFamily="34" charset="0"/>
                <a:cs typeface="Tahoma" panose="020B0604030504040204" pitchFamily="34" charset="0"/>
              </a:rPr>
            </a:br>
            <a:r>
              <a:rPr lang="ru-RU" sz="2000" dirty="0">
                <a:latin typeface="Tahoma" panose="020B0604030504040204" pitchFamily="34" charset="0"/>
                <a:ea typeface="Tahoma" panose="020B0604030504040204" pitchFamily="34" charset="0"/>
                <a:cs typeface="Tahoma" panose="020B0604030504040204" pitchFamily="34" charset="0"/>
              </a:rPr>
              <a:t>«официальной народности» (С.С. Уваров). Она</a:t>
            </a:r>
            <a:br>
              <a:rPr lang="ru-RU" sz="2000" dirty="0">
                <a:latin typeface="Tahoma" panose="020B0604030504040204" pitchFamily="34" charset="0"/>
                <a:ea typeface="Tahoma" panose="020B0604030504040204" pitchFamily="34" charset="0"/>
                <a:cs typeface="Tahoma" panose="020B0604030504040204" pitchFamily="34" charset="0"/>
              </a:rPr>
            </a:br>
            <a:r>
              <a:rPr lang="ru-RU" sz="2000" dirty="0">
                <a:latin typeface="Tahoma" panose="020B0604030504040204" pitchFamily="34" charset="0"/>
                <a:ea typeface="Tahoma" panose="020B0604030504040204" pitchFamily="34" charset="0"/>
                <a:cs typeface="Tahoma" panose="020B0604030504040204" pitchFamily="34" charset="0"/>
              </a:rPr>
              <a:t>провозглашала основополагающими</a:t>
            </a:r>
            <a:br>
              <a:rPr lang="ru-RU" sz="2000" dirty="0">
                <a:latin typeface="Tahoma" panose="020B0604030504040204" pitchFamily="34" charset="0"/>
                <a:ea typeface="Tahoma" panose="020B0604030504040204" pitchFamily="34" charset="0"/>
                <a:cs typeface="Tahoma" panose="020B0604030504040204" pitchFamily="34" charset="0"/>
              </a:rPr>
            </a:br>
            <a:r>
              <a:rPr lang="ru-RU" sz="2000" dirty="0">
                <a:latin typeface="Tahoma" panose="020B0604030504040204" pitchFamily="34" charset="0"/>
                <a:ea typeface="Tahoma" panose="020B0604030504040204" pitchFamily="34" charset="0"/>
                <a:cs typeface="Tahoma" panose="020B0604030504040204" pitchFamily="34" charset="0"/>
              </a:rPr>
              <a:t>принципами русской государственности</a:t>
            </a:r>
            <a:br>
              <a:rPr lang="ru-RU" sz="2000" dirty="0">
                <a:latin typeface="Tahoma" panose="020B0604030504040204" pitchFamily="34" charset="0"/>
                <a:ea typeface="Tahoma" panose="020B0604030504040204" pitchFamily="34" charset="0"/>
                <a:cs typeface="Tahoma" panose="020B0604030504040204" pitchFamily="34" charset="0"/>
              </a:rPr>
            </a:br>
            <a:r>
              <a:rPr lang="ru-RU" sz="2000" dirty="0">
                <a:latin typeface="Tahoma" panose="020B0604030504040204" pitchFamily="34" charset="0"/>
                <a:ea typeface="Tahoma" panose="020B0604030504040204" pitchFamily="34" charset="0"/>
                <a:cs typeface="Tahoma" panose="020B0604030504040204" pitchFamily="34" charset="0"/>
              </a:rPr>
              <a:t>православие, самодержавие и народность,</a:t>
            </a:r>
            <a:br>
              <a:rPr lang="ru-RU" sz="2000" dirty="0">
                <a:latin typeface="Tahoma" panose="020B0604030504040204" pitchFamily="34" charset="0"/>
                <a:ea typeface="Tahoma" panose="020B0604030504040204" pitchFamily="34" charset="0"/>
                <a:cs typeface="Tahoma" panose="020B0604030504040204" pitchFamily="34" charset="0"/>
              </a:rPr>
            </a:br>
            <a:r>
              <a:rPr lang="ru-RU" sz="2000" dirty="0">
                <a:latin typeface="Tahoma" panose="020B0604030504040204" pitchFamily="34" charset="0"/>
                <a:ea typeface="Tahoma" panose="020B0604030504040204" pitchFamily="34" charset="0"/>
                <a:cs typeface="Tahoma" panose="020B0604030504040204" pitchFamily="34" charset="0"/>
              </a:rPr>
              <a:t>понимаемую как патриархальность и</a:t>
            </a:r>
            <a:br>
              <a:rPr lang="ru-RU" sz="2000" dirty="0">
                <a:latin typeface="Tahoma" panose="020B0604030504040204" pitchFamily="34" charset="0"/>
                <a:ea typeface="Tahoma" panose="020B0604030504040204" pitchFamily="34" charset="0"/>
                <a:cs typeface="Tahoma" panose="020B0604030504040204" pitchFamily="34" charset="0"/>
              </a:rPr>
            </a:br>
            <a:r>
              <a:rPr lang="ru-RU" sz="2000" dirty="0">
                <a:latin typeface="Tahoma" panose="020B0604030504040204" pitchFamily="34" charset="0"/>
                <a:ea typeface="Tahoma" panose="020B0604030504040204" pitchFamily="34" charset="0"/>
                <a:cs typeface="Tahoma" panose="020B0604030504040204" pitchFamily="34" charset="0"/>
              </a:rPr>
              <a:t>покорность государю. Идеи свободы личности,</a:t>
            </a:r>
            <a:br>
              <a:rPr lang="ru-RU" sz="2000" dirty="0">
                <a:latin typeface="Tahoma" panose="020B0604030504040204" pitchFamily="34" charset="0"/>
                <a:ea typeface="Tahoma" panose="020B0604030504040204" pitchFamily="34" charset="0"/>
                <a:cs typeface="Tahoma" panose="020B0604030504040204" pitchFamily="34" charset="0"/>
              </a:rPr>
            </a:br>
            <a:r>
              <a:rPr lang="ru-RU" sz="2000" dirty="0">
                <a:latin typeface="Tahoma" panose="020B0604030504040204" pitchFamily="34" charset="0"/>
                <a:ea typeface="Tahoma" panose="020B0604030504040204" pitchFamily="34" charset="0"/>
                <a:cs typeface="Tahoma" panose="020B0604030504040204" pitchFamily="34" charset="0"/>
              </a:rPr>
              <a:t>рационализма и пр. признавались чуждыми.</a:t>
            </a:r>
          </a:p>
        </p:txBody>
      </p:sp>
      <p:sp>
        <p:nvSpPr>
          <p:cNvPr id="7" name="Прямоугольник 6"/>
          <p:cNvSpPr/>
          <p:nvPr/>
        </p:nvSpPr>
        <p:spPr>
          <a:xfrm>
            <a:off x="6884330" y="5725378"/>
            <a:ext cx="4251485" cy="451406"/>
          </a:xfrm>
          <a:prstGeom prst="rect">
            <a:avLst/>
          </a:prstGeom>
        </p:spPr>
        <p:txBody>
          <a:bodyPr wrap="none">
            <a:spAutoFit/>
          </a:bodyPr>
          <a:lstStyle/>
          <a:p>
            <a:pPr>
              <a:lnSpc>
                <a:spcPct val="150000"/>
              </a:lnSpc>
            </a:pPr>
            <a:r>
              <a:rPr lang="ru-RU" dirty="0">
                <a:latin typeface="Tahoma" panose="020B0604030504040204" pitchFamily="34" charset="0"/>
                <a:ea typeface="Tahoma" panose="020B0604030504040204" pitchFamily="34" charset="0"/>
                <a:cs typeface="Tahoma" panose="020B0604030504040204" pitchFamily="34" charset="0"/>
              </a:rPr>
              <a:t>Рисунок 1 - Сергей Семёнович Уваров</a:t>
            </a:r>
          </a:p>
        </p:txBody>
      </p:sp>
      <p:pic>
        <p:nvPicPr>
          <p:cNvPr id="8" name="Рисунок 7">
            <a:extLst>
              <a:ext uri="{FF2B5EF4-FFF2-40B4-BE49-F238E27FC236}">
                <a16:creationId xmlns:a16="http://schemas.microsoft.com/office/drawing/2014/main" id="{2F414B47-5A1B-44D0-B3D7-8C8325799727}"/>
              </a:ext>
            </a:extLst>
          </p:cNvPr>
          <p:cNvPicPr>
            <a:picLocks noChangeAspect="1"/>
          </p:cNvPicPr>
          <p:nvPr/>
        </p:nvPicPr>
        <p:blipFill>
          <a:blip r:embed="rId2"/>
          <a:stretch>
            <a:fillRect/>
          </a:stretch>
        </p:blipFill>
        <p:spPr>
          <a:xfrm rot="10800000" flipV="1">
            <a:off x="7246579" y="1356429"/>
            <a:ext cx="3526988" cy="4389531"/>
          </a:xfrm>
          <a:prstGeom prst="rect">
            <a:avLst/>
          </a:prstGeom>
        </p:spPr>
      </p:pic>
    </p:spTree>
    <p:extLst>
      <p:ext uri="{BB962C8B-B14F-4D97-AF65-F5344CB8AC3E}">
        <p14:creationId xmlns:p14="http://schemas.microsoft.com/office/powerpoint/2010/main" val="2390678400"/>
      </p:ext>
    </p:extLst>
  </p:cSld>
  <p:clrMapOvr>
    <a:masterClrMapping/>
  </p:clrMapOvr>
  <p:transition spd="med">
    <p:pull/>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10596275" y="314761"/>
            <a:ext cx="354584" cy="461665"/>
          </a:xfrm>
          <a:prstGeom prst="rect">
            <a:avLst/>
          </a:prstGeom>
          <a:noFill/>
        </p:spPr>
        <p:txBody>
          <a:bodyPr wrap="none" rtlCol="0">
            <a:spAutoFit/>
          </a:bodyPr>
          <a:lstStyle/>
          <a:p>
            <a:r>
              <a:rPr lang="ru-RU" sz="2400" dirty="0"/>
              <a:t>5</a:t>
            </a:r>
          </a:p>
        </p:txBody>
      </p:sp>
      <p:sp>
        <p:nvSpPr>
          <p:cNvPr id="2" name="Прямоугольник 1"/>
          <p:cNvSpPr/>
          <p:nvPr/>
        </p:nvSpPr>
        <p:spPr>
          <a:xfrm>
            <a:off x="0" y="114503"/>
            <a:ext cx="10381129" cy="461665"/>
          </a:xfrm>
          <a:prstGeom prst="rect">
            <a:avLst/>
          </a:prstGeom>
        </p:spPr>
        <p:txBody>
          <a:bodyPr wrap="square">
            <a:spAutoFit/>
          </a:bodyPr>
          <a:lstStyle/>
          <a:p>
            <a:pPr lvl="0" algn="ctr"/>
            <a:r>
              <a:rPr lang="ru-RU" sz="2400" b="1" dirty="0">
                <a:latin typeface="Tahoma" panose="020B0604030504040204" pitchFamily="34" charset="0"/>
                <a:ea typeface="Tahoma" panose="020B0604030504040204" pitchFamily="34" charset="0"/>
                <a:cs typeface="Tahoma" panose="020B0604030504040204" pitchFamily="34" charset="0"/>
              </a:rPr>
              <a:t>Либеральная общественно-политическая мысль в России</a:t>
            </a:r>
            <a:endParaRPr lang="en-US" sz="2400" b="1" dirty="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endParaRPr>
          </a:p>
        </p:txBody>
      </p:sp>
      <p:sp>
        <p:nvSpPr>
          <p:cNvPr id="3" name="Прямоугольник 2"/>
          <p:cNvSpPr/>
          <p:nvPr/>
        </p:nvSpPr>
        <p:spPr>
          <a:xfrm>
            <a:off x="308778" y="1160026"/>
            <a:ext cx="5051093" cy="5016758"/>
          </a:xfrm>
          <a:prstGeom prst="rect">
            <a:avLst/>
          </a:prstGeom>
        </p:spPr>
        <p:txBody>
          <a:bodyPr wrap="square">
            <a:spAutoFit/>
          </a:bodyPr>
          <a:lstStyle/>
          <a:p>
            <a:pPr algn="just"/>
            <a:r>
              <a:rPr lang="ru-RU" sz="2000" dirty="0">
                <a:latin typeface="Tahoma" panose="020B0604030504040204" pitchFamily="34" charset="0"/>
                <a:ea typeface="Tahoma" panose="020B0604030504040204" pitchFamily="34" charset="0"/>
                <a:cs typeface="Tahoma" panose="020B0604030504040204" pitchFamily="34" charset="0"/>
              </a:rPr>
              <a:t>	Либералы были представлены западниками (Т.Н. Грановский, К.Д. Кавелин, В.Г. Белинский и др.) и славянофилами (А.С. Хомяков, И.В. и П.В. Киреевские, К.С. и И.С. Аксаковы и др.). Они начали долгий спор о том, должна ли Россия следовать по уже проторенному Западной Европой пути или будет двигаться вперед собственной дорогой, учитывая свои особенности и интересы. Этот спор не закончен до сих пор. Вместе с тем и западники, и славянофилы были убеждены в</a:t>
            </a:r>
            <a:br>
              <a:rPr lang="ru-RU" sz="2000" dirty="0">
                <a:latin typeface="Tahoma" panose="020B0604030504040204" pitchFamily="34" charset="0"/>
                <a:ea typeface="Tahoma" panose="020B0604030504040204" pitchFamily="34" charset="0"/>
                <a:cs typeface="Tahoma" panose="020B0604030504040204" pitchFamily="34" charset="0"/>
              </a:rPr>
            </a:br>
            <a:r>
              <a:rPr lang="ru-RU" sz="2000" dirty="0">
                <a:latin typeface="Tahoma" panose="020B0604030504040204" pitchFamily="34" charset="0"/>
                <a:ea typeface="Tahoma" panose="020B0604030504040204" pitchFamily="34" charset="0"/>
                <a:cs typeface="Tahoma" panose="020B0604030504040204" pitchFamily="34" charset="0"/>
              </a:rPr>
              <a:t>необходимости реформ, приветствовали блага современной цивилизации и критически относились к деспотизму.</a:t>
            </a:r>
          </a:p>
        </p:txBody>
      </p:sp>
      <p:sp>
        <p:nvSpPr>
          <p:cNvPr id="7" name="Прямоугольник 6"/>
          <p:cNvSpPr/>
          <p:nvPr/>
        </p:nvSpPr>
        <p:spPr>
          <a:xfrm>
            <a:off x="5832787" y="4808506"/>
            <a:ext cx="1350050" cy="694742"/>
          </a:xfrm>
          <a:prstGeom prst="rect">
            <a:avLst/>
          </a:prstGeom>
        </p:spPr>
        <p:txBody>
          <a:bodyPr wrap="none">
            <a:spAutoFit/>
          </a:bodyPr>
          <a:lstStyle/>
          <a:p>
            <a:pPr algn="ctr">
              <a:lnSpc>
                <a:spcPct val="150000"/>
              </a:lnSpc>
            </a:pPr>
            <a:r>
              <a:rPr lang="ru-RU" sz="1400" dirty="0">
                <a:latin typeface="Tahoma" panose="020B0604030504040204" pitchFamily="34" charset="0"/>
                <a:ea typeface="Tahoma" panose="020B0604030504040204" pitchFamily="34" charset="0"/>
                <a:cs typeface="Tahoma" panose="020B0604030504040204" pitchFamily="34" charset="0"/>
              </a:rPr>
              <a:t>Рисунок 2</a:t>
            </a:r>
          </a:p>
          <a:p>
            <a:pPr algn="ctr">
              <a:lnSpc>
                <a:spcPct val="150000"/>
              </a:lnSpc>
            </a:pPr>
            <a:r>
              <a:rPr lang="ru-RU" sz="1400" dirty="0">
                <a:latin typeface="Tahoma" panose="020B0604030504040204" pitchFamily="34" charset="0"/>
                <a:ea typeface="Tahoma" panose="020B0604030504040204" pitchFamily="34" charset="0"/>
                <a:cs typeface="Tahoma" panose="020B0604030504040204" pitchFamily="34" charset="0"/>
              </a:rPr>
              <a:t>П.Н. Милюков</a:t>
            </a:r>
          </a:p>
        </p:txBody>
      </p:sp>
      <p:pic>
        <p:nvPicPr>
          <p:cNvPr id="9" name="Рисунок 8">
            <a:extLst>
              <a:ext uri="{FF2B5EF4-FFF2-40B4-BE49-F238E27FC236}">
                <a16:creationId xmlns:a16="http://schemas.microsoft.com/office/drawing/2014/main" id="{3BCE24F2-1088-4774-AA8E-70B440A5AF5D}"/>
              </a:ext>
            </a:extLst>
          </p:cNvPr>
          <p:cNvPicPr>
            <a:picLocks noChangeAspect="1"/>
          </p:cNvPicPr>
          <p:nvPr/>
        </p:nvPicPr>
        <p:blipFill>
          <a:blip r:embed="rId2"/>
          <a:stretch>
            <a:fillRect/>
          </a:stretch>
        </p:blipFill>
        <p:spPr>
          <a:xfrm>
            <a:off x="5530302" y="2049486"/>
            <a:ext cx="1955021" cy="2759023"/>
          </a:xfrm>
          <a:prstGeom prst="rect">
            <a:avLst/>
          </a:prstGeom>
        </p:spPr>
      </p:pic>
      <p:pic>
        <p:nvPicPr>
          <p:cNvPr id="10" name="Рисунок 9">
            <a:extLst>
              <a:ext uri="{FF2B5EF4-FFF2-40B4-BE49-F238E27FC236}">
                <a16:creationId xmlns:a16="http://schemas.microsoft.com/office/drawing/2014/main" id="{B6E1CD71-53BA-49FD-BA9F-231DBDC08769}"/>
              </a:ext>
            </a:extLst>
          </p:cNvPr>
          <p:cNvPicPr>
            <a:picLocks noChangeAspect="1"/>
          </p:cNvPicPr>
          <p:nvPr/>
        </p:nvPicPr>
        <p:blipFill>
          <a:blip r:embed="rId3"/>
          <a:stretch>
            <a:fillRect/>
          </a:stretch>
        </p:blipFill>
        <p:spPr>
          <a:xfrm>
            <a:off x="7694381" y="2049485"/>
            <a:ext cx="2071621" cy="2759023"/>
          </a:xfrm>
          <a:prstGeom prst="rect">
            <a:avLst/>
          </a:prstGeom>
        </p:spPr>
      </p:pic>
      <p:pic>
        <p:nvPicPr>
          <p:cNvPr id="11" name="Рисунок 10">
            <a:extLst>
              <a:ext uri="{FF2B5EF4-FFF2-40B4-BE49-F238E27FC236}">
                <a16:creationId xmlns:a16="http://schemas.microsoft.com/office/drawing/2014/main" id="{DA7A3C05-A9F2-4183-BE29-118DF49EBFC6}"/>
              </a:ext>
            </a:extLst>
          </p:cNvPr>
          <p:cNvPicPr>
            <a:picLocks noChangeAspect="1"/>
          </p:cNvPicPr>
          <p:nvPr/>
        </p:nvPicPr>
        <p:blipFill>
          <a:blip r:embed="rId4"/>
          <a:stretch>
            <a:fillRect/>
          </a:stretch>
        </p:blipFill>
        <p:spPr>
          <a:xfrm>
            <a:off x="9975061" y="2049485"/>
            <a:ext cx="1987877" cy="2759024"/>
          </a:xfrm>
          <a:prstGeom prst="rect">
            <a:avLst/>
          </a:prstGeom>
        </p:spPr>
      </p:pic>
      <p:sp>
        <p:nvSpPr>
          <p:cNvPr id="13" name="Прямоугольник 12">
            <a:extLst>
              <a:ext uri="{FF2B5EF4-FFF2-40B4-BE49-F238E27FC236}">
                <a16:creationId xmlns:a16="http://schemas.microsoft.com/office/drawing/2014/main" id="{5F50D733-E3CE-42B5-8AB0-AFF573E36589}"/>
              </a:ext>
            </a:extLst>
          </p:cNvPr>
          <p:cNvSpPr/>
          <p:nvPr/>
        </p:nvSpPr>
        <p:spPr>
          <a:xfrm>
            <a:off x="7817922" y="4808506"/>
            <a:ext cx="1824538" cy="694742"/>
          </a:xfrm>
          <a:prstGeom prst="rect">
            <a:avLst/>
          </a:prstGeom>
        </p:spPr>
        <p:txBody>
          <a:bodyPr wrap="none">
            <a:spAutoFit/>
          </a:bodyPr>
          <a:lstStyle/>
          <a:p>
            <a:pPr algn="ctr">
              <a:lnSpc>
                <a:spcPct val="150000"/>
              </a:lnSpc>
            </a:pPr>
            <a:r>
              <a:rPr lang="ru-RU" sz="1400" dirty="0">
                <a:latin typeface="Tahoma" panose="020B0604030504040204" pitchFamily="34" charset="0"/>
                <a:ea typeface="Tahoma" panose="020B0604030504040204" pitchFamily="34" charset="0"/>
                <a:cs typeface="Tahoma" panose="020B0604030504040204" pitchFamily="34" charset="0"/>
              </a:rPr>
              <a:t>Рисунок 3</a:t>
            </a:r>
          </a:p>
          <a:p>
            <a:pPr algn="ctr">
              <a:lnSpc>
                <a:spcPct val="150000"/>
              </a:lnSpc>
            </a:pPr>
            <a:r>
              <a:rPr lang="ru-RU" sz="1400" dirty="0">
                <a:latin typeface="Tahoma" panose="020B0604030504040204" pitchFamily="34" charset="0"/>
                <a:ea typeface="Tahoma" panose="020B0604030504040204" pitchFamily="34" charset="0"/>
                <a:cs typeface="Tahoma" panose="020B0604030504040204" pitchFamily="34" charset="0"/>
              </a:rPr>
              <a:t>Н. К. Михайловский</a:t>
            </a:r>
          </a:p>
        </p:txBody>
      </p:sp>
      <p:sp>
        <p:nvSpPr>
          <p:cNvPr id="14" name="Прямоугольник 13">
            <a:extLst>
              <a:ext uri="{FF2B5EF4-FFF2-40B4-BE49-F238E27FC236}">
                <a16:creationId xmlns:a16="http://schemas.microsoft.com/office/drawing/2014/main" id="{D26D9430-A36D-4366-A668-012E3DB07980}"/>
              </a:ext>
            </a:extLst>
          </p:cNvPr>
          <p:cNvSpPr/>
          <p:nvPr/>
        </p:nvSpPr>
        <p:spPr>
          <a:xfrm>
            <a:off x="10381129" y="4872306"/>
            <a:ext cx="1305165" cy="630942"/>
          </a:xfrm>
          <a:prstGeom prst="rect">
            <a:avLst/>
          </a:prstGeom>
        </p:spPr>
        <p:txBody>
          <a:bodyPr wrap="none">
            <a:spAutoFit/>
          </a:bodyPr>
          <a:lstStyle/>
          <a:p>
            <a:pPr algn="ctr">
              <a:lnSpc>
                <a:spcPct val="150000"/>
              </a:lnSpc>
            </a:pPr>
            <a:r>
              <a:rPr lang="ru-RU" sz="1400" dirty="0">
                <a:latin typeface="Tahoma" panose="020B0604030504040204" pitchFamily="34" charset="0"/>
                <a:ea typeface="Tahoma" panose="020B0604030504040204" pitchFamily="34" charset="0"/>
                <a:cs typeface="Tahoma" panose="020B0604030504040204" pitchFamily="34" charset="0"/>
              </a:rPr>
              <a:t>Рисунок 4</a:t>
            </a:r>
          </a:p>
          <a:p>
            <a:pPr algn="ctr"/>
            <a:r>
              <a:rPr lang="ru-RU" sz="1400" dirty="0"/>
              <a:t>Б.Н. Чичерин</a:t>
            </a:r>
          </a:p>
        </p:txBody>
      </p:sp>
    </p:spTree>
    <p:extLst>
      <p:ext uri="{BB962C8B-B14F-4D97-AF65-F5344CB8AC3E}">
        <p14:creationId xmlns:p14="http://schemas.microsoft.com/office/powerpoint/2010/main" val="1021301845"/>
      </p:ext>
    </p:extLst>
  </p:cSld>
  <p:clrMapOvr>
    <a:masterClrMapping/>
  </p:clrMapOvr>
  <p:transition spd="med">
    <p:pull/>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10596275" y="314761"/>
            <a:ext cx="354584" cy="461665"/>
          </a:xfrm>
          <a:prstGeom prst="rect">
            <a:avLst/>
          </a:prstGeom>
          <a:noFill/>
        </p:spPr>
        <p:txBody>
          <a:bodyPr wrap="none" rtlCol="0">
            <a:spAutoFit/>
          </a:bodyPr>
          <a:lstStyle/>
          <a:p>
            <a:r>
              <a:rPr lang="ru-RU" sz="2400" dirty="0"/>
              <a:t>6</a:t>
            </a:r>
          </a:p>
        </p:txBody>
      </p:sp>
      <p:sp>
        <p:nvSpPr>
          <p:cNvPr id="2" name="Прямоугольник 1"/>
          <p:cNvSpPr/>
          <p:nvPr/>
        </p:nvSpPr>
        <p:spPr>
          <a:xfrm>
            <a:off x="0" y="114503"/>
            <a:ext cx="10381129" cy="830997"/>
          </a:xfrm>
          <a:prstGeom prst="rect">
            <a:avLst/>
          </a:prstGeom>
        </p:spPr>
        <p:txBody>
          <a:bodyPr wrap="square">
            <a:spAutoFit/>
          </a:bodyPr>
          <a:lstStyle/>
          <a:p>
            <a:pPr lvl="0" algn="ctr"/>
            <a:r>
              <a:rPr lang="ru-RU" sz="2400" b="1" dirty="0">
                <a:latin typeface="Tahoma" panose="020B0604030504040204" pitchFamily="34" charset="0"/>
                <a:ea typeface="Tahoma" panose="020B0604030504040204" pitchFamily="34" charset="0"/>
                <a:cs typeface="Tahoma" panose="020B0604030504040204" pitchFamily="34" charset="0"/>
              </a:rPr>
              <a:t>Революционно-демократическая общественно-политическая мысль в России</a:t>
            </a:r>
            <a:endParaRPr lang="en-US" sz="2400" b="1" dirty="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endParaRPr>
          </a:p>
        </p:txBody>
      </p:sp>
      <p:sp>
        <p:nvSpPr>
          <p:cNvPr id="3" name="Прямоугольник 2"/>
          <p:cNvSpPr/>
          <p:nvPr/>
        </p:nvSpPr>
        <p:spPr>
          <a:xfrm>
            <a:off x="308778" y="1160026"/>
            <a:ext cx="5634822" cy="5509200"/>
          </a:xfrm>
          <a:prstGeom prst="rect">
            <a:avLst/>
          </a:prstGeom>
        </p:spPr>
        <p:txBody>
          <a:bodyPr wrap="square">
            <a:spAutoFit/>
          </a:bodyPr>
          <a:lstStyle/>
          <a:p>
            <a:pPr algn="just"/>
            <a:r>
              <a:rPr lang="ru-RU" sz="1600" dirty="0">
                <a:latin typeface="Tahoma" panose="020B0604030504040204" pitchFamily="34" charset="0"/>
                <a:ea typeface="Tahoma" panose="020B0604030504040204" pitchFamily="34" charset="0"/>
                <a:cs typeface="Tahoma" panose="020B0604030504040204" pitchFamily="34" charset="0"/>
              </a:rPr>
              <a:t>	В конце 40-х - начале 50-х годов XIX в. складывается революционно-демократическое направление русской общественной мысли, представителями которого являются В. Г. Белинский, А. И. Герцен, Н. П. Огарев, "левое" крыло петрашевцев. К 40-50-м годам относится и начало разработки революционно-демократической теории, в основу которой легли новейшие философские и политические (главным образом, социалистические) учения, распространявшиеся в Западной Европе. Вообще вся вторая четверть XIX в. была в России временем увлечения философией, особенно классической немецкой, которую изучали представители различных направлений русской общественной мысли от крайне "правых" до крайне "левых". </a:t>
            </a:r>
          </a:p>
          <a:p>
            <a:pPr algn="just"/>
            <a:r>
              <a:rPr lang="ru-RU" sz="1600" dirty="0">
                <a:latin typeface="Tahoma" panose="020B0604030504040204" pitchFamily="34" charset="0"/>
                <a:ea typeface="Tahoma" panose="020B0604030504040204" pitchFamily="34" charset="0"/>
                <a:cs typeface="Tahoma" panose="020B0604030504040204" pitchFamily="34" charset="0"/>
              </a:rPr>
              <a:t>	Самые ближайшие, насущные задачи, стоявшие тогда перед Россией, Белинский сформулировал так: "Уничтожение крепостного права, </a:t>
            </a:r>
            <a:r>
              <a:rPr lang="ru-RU" sz="1600" dirty="0" err="1">
                <a:latin typeface="Tahoma" panose="020B0604030504040204" pitchFamily="34" charset="0"/>
                <a:ea typeface="Tahoma" panose="020B0604030504040204" pitchFamily="34" charset="0"/>
                <a:cs typeface="Tahoma" panose="020B0604030504040204" pitchFamily="34" charset="0"/>
              </a:rPr>
              <a:t>отменение</a:t>
            </a:r>
            <a:r>
              <a:rPr lang="ru-RU" sz="1600" dirty="0">
                <a:latin typeface="Tahoma" panose="020B0604030504040204" pitchFamily="34" charset="0"/>
                <a:ea typeface="Tahoma" panose="020B0604030504040204" pitchFamily="34" charset="0"/>
                <a:cs typeface="Tahoma" panose="020B0604030504040204" pitchFamily="34" charset="0"/>
              </a:rPr>
              <a:t> телесного наказания, введение, по возможности, строгого исполнения хотя тех законов, которые уже есть". "Письмо" Белинского распространилось в тысячах списков и вызвало большой общественный резонанс.</a:t>
            </a:r>
          </a:p>
        </p:txBody>
      </p:sp>
      <p:sp>
        <p:nvSpPr>
          <p:cNvPr id="14" name="Прямоугольник 13">
            <a:extLst>
              <a:ext uri="{FF2B5EF4-FFF2-40B4-BE49-F238E27FC236}">
                <a16:creationId xmlns:a16="http://schemas.microsoft.com/office/drawing/2014/main" id="{D26D9430-A36D-4366-A668-012E3DB07980}"/>
              </a:ext>
            </a:extLst>
          </p:cNvPr>
          <p:cNvSpPr/>
          <p:nvPr/>
        </p:nvSpPr>
        <p:spPr>
          <a:xfrm>
            <a:off x="6053623" y="6041799"/>
            <a:ext cx="5413704" cy="697692"/>
          </a:xfrm>
          <a:prstGeom prst="rect">
            <a:avLst/>
          </a:prstGeom>
        </p:spPr>
        <p:txBody>
          <a:bodyPr wrap="square">
            <a:spAutoFit/>
          </a:bodyPr>
          <a:lstStyle/>
          <a:p>
            <a:pPr algn="ctr">
              <a:lnSpc>
                <a:spcPct val="150000"/>
              </a:lnSpc>
            </a:pPr>
            <a:r>
              <a:rPr lang="ru-RU" sz="1400" dirty="0">
                <a:latin typeface="Tahoma" panose="020B0604030504040204" pitchFamily="34" charset="0"/>
                <a:ea typeface="Tahoma" panose="020B0604030504040204" pitchFamily="34" charset="0"/>
                <a:cs typeface="Tahoma" panose="020B0604030504040204" pitchFamily="34" charset="0"/>
              </a:rPr>
              <a:t>Рисунок 5 - </a:t>
            </a:r>
            <a:r>
              <a:rPr lang="ru-RU" sz="1400" dirty="0"/>
              <a:t>Революционно-демократическая общественно-политическая мысль в России</a:t>
            </a:r>
          </a:p>
        </p:txBody>
      </p:sp>
      <p:pic>
        <p:nvPicPr>
          <p:cNvPr id="15" name="Рисунок 14">
            <a:extLst>
              <a:ext uri="{FF2B5EF4-FFF2-40B4-BE49-F238E27FC236}">
                <a16:creationId xmlns:a16="http://schemas.microsoft.com/office/drawing/2014/main" id="{17337C1C-B1E1-47B3-87B7-760F42E18B83}"/>
              </a:ext>
            </a:extLst>
          </p:cNvPr>
          <p:cNvPicPr>
            <a:picLocks noChangeAspect="1"/>
          </p:cNvPicPr>
          <p:nvPr/>
        </p:nvPicPr>
        <p:blipFill rotWithShape="1">
          <a:blip r:embed="rId2"/>
          <a:srcRect l="5372" t="3121" r="3297" b="2886"/>
          <a:stretch/>
        </p:blipFill>
        <p:spPr>
          <a:xfrm>
            <a:off x="6570091" y="1368199"/>
            <a:ext cx="4380768" cy="4673600"/>
          </a:xfrm>
          <a:prstGeom prst="rect">
            <a:avLst/>
          </a:prstGeom>
        </p:spPr>
      </p:pic>
    </p:spTree>
    <p:extLst>
      <p:ext uri="{BB962C8B-B14F-4D97-AF65-F5344CB8AC3E}">
        <p14:creationId xmlns:p14="http://schemas.microsoft.com/office/powerpoint/2010/main" val="2007668417"/>
      </p:ext>
    </p:extLst>
  </p:cSld>
  <p:clrMapOvr>
    <a:masterClrMapping/>
  </p:clrMapOvr>
  <p:transition spd="med">
    <p:pull/>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10596275" y="314761"/>
            <a:ext cx="354584" cy="461665"/>
          </a:xfrm>
          <a:prstGeom prst="rect">
            <a:avLst/>
          </a:prstGeom>
          <a:noFill/>
        </p:spPr>
        <p:txBody>
          <a:bodyPr wrap="none" rtlCol="0">
            <a:spAutoFit/>
          </a:bodyPr>
          <a:lstStyle/>
          <a:p>
            <a:r>
              <a:rPr lang="ru-RU" sz="2400" dirty="0"/>
              <a:t>7</a:t>
            </a:r>
          </a:p>
        </p:txBody>
      </p:sp>
      <p:sp>
        <p:nvSpPr>
          <p:cNvPr id="2" name="Прямоугольник 1"/>
          <p:cNvSpPr/>
          <p:nvPr/>
        </p:nvSpPr>
        <p:spPr>
          <a:xfrm>
            <a:off x="0" y="114503"/>
            <a:ext cx="10381129" cy="461665"/>
          </a:xfrm>
          <a:prstGeom prst="rect">
            <a:avLst/>
          </a:prstGeom>
        </p:spPr>
        <p:txBody>
          <a:bodyPr wrap="square">
            <a:spAutoFit/>
          </a:bodyPr>
          <a:lstStyle/>
          <a:p>
            <a:pPr lvl="0" algn="ctr"/>
            <a:r>
              <a:rPr lang="ru-RU" sz="2400" b="1" dirty="0">
                <a:latin typeface="Tahoma" panose="020B0604030504040204" pitchFamily="34" charset="0"/>
                <a:ea typeface="Tahoma" panose="020B0604030504040204" pitchFamily="34" charset="0"/>
                <a:cs typeface="Tahoma" panose="020B0604030504040204" pitchFamily="34" charset="0"/>
              </a:rPr>
              <a:t>Марксистские кружки в России конца XIX века</a:t>
            </a:r>
            <a:endParaRPr lang="en-US" sz="2400" b="1" dirty="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endParaRPr>
          </a:p>
        </p:txBody>
      </p:sp>
      <p:sp>
        <p:nvSpPr>
          <p:cNvPr id="3" name="Прямоугольник 2"/>
          <p:cNvSpPr/>
          <p:nvPr/>
        </p:nvSpPr>
        <p:spPr>
          <a:xfrm>
            <a:off x="387471" y="1254156"/>
            <a:ext cx="11417057" cy="5078313"/>
          </a:xfrm>
          <a:prstGeom prst="rect">
            <a:avLst/>
          </a:prstGeom>
        </p:spPr>
        <p:txBody>
          <a:bodyPr wrap="square">
            <a:spAutoFit/>
          </a:bodyPr>
          <a:lstStyle/>
          <a:p>
            <a:r>
              <a:rPr lang="ru-RU" dirty="0">
                <a:latin typeface="Tahoma" panose="020B0604030504040204" pitchFamily="34" charset="0"/>
                <a:ea typeface="Tahoma" panose="020B0604030504040204" pitchFamily="34" charset="0"/>
                <a:cs typeface="Tahoma" panose="020B0604030504040204" pitchFamily="34" charset="0"/>
              </a:rPr>
              <a:t>	В 80-х - начале 90-х гг. в России возник ряд марксистских кружков и групп. В 1883 г. в Петербурге образовалась марксистская группа, которой руководил Д. </a:t>
            </a:r>
            <a:r>
              <a:rPr lang="ru-RU" dirty="0" err="1">
                <a:latin typeface="Tahoma" panose="020B0604030504040204" pitchFamily="34" charset="0"/>
                <a:ea typeface="Tahoma" panose="020B0604030504040204" pitchFamily="34" charset="0"/>
                <a:cs typeface="Tahoma" panose="020B0604030504040204" pitchFamily="34" charset="0"/>
              </a:rPr>
              <a:t>Благоев</a:t>
            </a:r>
            <a:r>
              <a:rPr lang="ru-RU" dirty="0">
                <a:latin typeface="Tahoma" panose="020B0604030504040204" pitchFamily="34" charset="0"/>
                <a:ea typeface="Tahoma" panose="020B0604030504040204" pitchFamily="34" charset="0"/>
                <a:cs typeface="Tahoma" panose="020B0604030504040204" pitchFamily="34" charset="0"/>
              </a:rPr>
              <a:t>. В его группу вошли студенты университета. В проекте программы этой группы отвергался народнический тезис о "самобытности" исторического развития России, признавался факт развития капитализма, подчеркивалась передовая роль рабочих. Члены группы не проводили различий между пролетариатом и крестьянством, что было характерно для народничества. В 1884 г. группа Д. Благоева объединяла 15 социал-демократических кружков столицы и стала именовать себя "Партией русских социал-демократов", развернув активную работу по пропаганде марксизма среди рабочих петербургских окраин. </a:t>
            </a:r>
          </a:p>
          <a:p>
            <a:endParaRPr lang="ru-RU" dirty="0">
              <a:latin typeface="Tahoma" panose="020B0604030504040204" pitchFamily="34" charset="0"/>
              <a:ea typeface="Tahoma" panose="020B0604030504040204" pitchFamily="34" charset="0"/>
              <a:cs typeface="Tahoma" panose="020B0604030504040204" pitchFamily="34" charset="0"/>
            </a:endParaRPr>
          </a:p>
          <a:p>
            <a:r>
              <a:rPr lang="ru-RU" dirty="0">
                <a:latin typeface="Tahoma" panose="020B0604030504040204" pitchFamily="34" charset="0"/>
                <a:ea typeface="Tahoma" panose="020B0604030504040204" pitchFamily="34" charset="0"/>
                <a:cs typeface="Tahoma" panose="020B0604030504040204" pitchFamily="34" charset="0"/>
              </a:rPr>
              <a:t>	С середины 80-х гг. передовые рабочие стремились познакомиться с марксизмом. В крупных промышленных городах появлялись кружки и воскресные школы. Наиболее активные члены группы П. </a:t>
            </a:r>
            <a:r>
              <a:rPr lang="ru-RU" dirty="0" err="1">
                <a:latin typeface="Tahoma" panose="020B0604030504040204" pitchFamily="34" charset="0"/>
                <a:ea typeface="Tahoma" panose="020B0604030504040204" pitchFamily="34" charset="0"/>
                <a:cs typeface="Tahoma" panose="020B0604030504040204" pitchFamily="34" charset="0"/>
              </a:rPr>
              <a:t>Точисского</a:t>
            </a:r>
            <a:r>
              <a:rPr lang="ru-RU" dirty="0">
                <a:latin typeface="Tahoma" panose="020B0604030504040204" pitchFamily="34" charset="0"/>
                <a:ea typeface="Tahoma" panose="020B0604030504040204" pitchFamily="34" charset="0"/>
                <a:cs typeface="Tahoma" panose="020B0604030504040204" pitchFamily="34" charset="0"/>
              </a:rPr>
              <a:t> объединились с несколькими студенческими кружками и создали новую организацию - "Социал-демократическое общество", руководителем которой стал М.И. </a:t>
            </a:r>
            <a:r>
              <a:rPr lang="ru-RU" dirty="0" err="1">
                <a:latin typeface="Tahoma" panose="020B0604030504040204" pitchFamily="34" charset="0"/>
                <a:ea typeface="Tahoma" panose="020B0604030504040204" pitchFamily="34" charset="0"/>
                <a:cs typeface="Tahoma" panose="020B0604030504040204" pitchFamily="34" charset="0"/>
              </a:rPr>
              <a:t>Бруснев</a:t>
            </a:r>
            <a:r>
              <a:rPr lang="ru-RU" dirty="0">
                <a:latin typeface="Tahoma" panose="020B0604030504040204" pitchFamily="34" charset="0"/>
                <a:ea typeface="Tahoma" panose="020B0604030504040204" pitchFamily="34" charset="0"/>
                <a:cs typeface="Tahoma" panose="020B0604030504040204" pitchFamily="34" charset="0"/>
              </a:rPr>
              <a:t>. Она состояла из двух центральных кружков. Центральный рабочий кружок руководил низовыми рабочими кружками, центральный интеллигентский готовил пропагандистов, разрабатывал программы занятий и обобщал опыт работы. В своей деятельности организация руководствовалась программой группы "Освобождение труда". Своей целью она ставила подготовку среди рабочих руководителей рабочего движения, которые должны были вести среди рабочих разъяснительную работу. </a:t>
            </a:r>
          </a:p>
        </p:txBody>
      </p:sp>
    </p:spTree>
    <p:extLst>
      <p:ext uri="{BB962C8B-B14F-4D97-AF65-F5344CB8AC3E}">
        <p14:creationId xmlns:p14="http://schemas.microsoft.com/office/powerpoint/2010/main" val="668774356"/>
      </p:ext>
    </p:extLst>
  </p:cSld>
  <p:clrMapOvr>
    <a:masterClrMapping/>
  </p:clrMapOvr>
  <p:transition spd="med">
    <p:pull/>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Ион">
  <a:themeElements>
    <a:clrScheme name="Ion">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EC76B5"/>
      </a:hlink>
      <a:folHlink>
        <a:srgbClr val="E8ACCD"/>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A207AED3-9ABC-4A18-9978-A59B65688B15}"/>
    </a:ext>
  </a:extLst>
</a:theme>
</file>

<file path=docProps/app.xml><?xml version="1.0" encoding="utf-8"?>
<Properties xmlns="http://schemas.openxmlformats.org/officeDocument/2006/extended-properties" xmlns:vt="http://schemas.openxmlformats.org/officeDocument/2006/docPropsVTypes">
  <Template>Ion</Template>
  <TotalTime>529</TotalTime>
  <Words>4943</Words>
  <Application>Microsoft Office PowerPoint</Application>
  <PresentationFormat>Широкоэкранный</PresentationFormat>
  <Paragraphs>289</Paragraphs>
  <Slides>34</Slides>
  <Notes>0</Notes>
  <HiddenSlides>0</HiddenSlides>
  <MMClips>0</MMClips>
  <ScaleCrop>false</ScaleCrop>
  <HeadingPairs>
    <vt:vector size="6" baseType="variant">
      <vt:variant>
        <vt:lpstr>Использованные шрифты</vt:lpstr>
      </vt:variant>
      <vt:variant>
        <vt:i4>6</vt:i4>
      </vt:variant>
      <vt:variant>
        <vt:lpstr>Тема</vt:lpstr>
      </vt:variant>
      <vt:variant>
        <vt:i4>1</vt:i4>
      </vt:variant>
      <vt:variant>
        <vt:lpstr>Заголовки слайдов</vt:lpstr>
      </vt:variant>
      <vt:variant>
        <vt:i4>34</vt:i4>
      </vt:variant>
    </vt:vector>
  </HeadingPairs>
  <TitlesOfParts>
    <vt:vector size="41" baseType="lpstr">
      <vt:lpstr>Arial</vt:lpstr>
      <vt:lpstr>Century Gothic</vt:lpstr>
      <vt:lpstr>Tahoma</vt:lpstr>
      <vt:lpstr>Times New Roman</vt:lpstr>
      <vt:lpstr>Wingdings</vt:lpstr>
      <vt:lpstr>Wingdings 3</vt:lpstr>
      <vt:lpstr>Ион</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Company>SPecialiST RePack</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Учетная запись Майкрософт</dc:creator>
  <cp:lastModifiedBy>Kikuzawa Sees You</cp:lastModifiedBy>
  <cp:revision>80</cp:revision>
  <dcterms:created xsi:type="dcterms:W3CDTF">2022-10-27T16:31:09Z</dcterms:created>
  <dcterms:modified xsi:type="dcterms:W3CDTF">2023-01-04T12:26:16Z</dcterms:modified>
</cp:coreProperties>
</file>